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59" r:id="rId9"/>
    <p:sldId id="269" r:id="rId10"/>
    <p:sldId id="266" r:id="rId11"/>
    <p:sldId id="267" r:id="rId12"/>
    <p:sldId id="260" r:id="rId13"/>
    <p:sldId id="26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05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577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79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5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72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568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6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781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4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07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39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3128-A2F2-41A6-BF51-183AE3BB43C6}" type="datetimeFigureOut">
              <a:rPr lang="fr-CA" smtClean="0"/>
              <a:t>2019-02-07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B867-CCEF-4B77-98ED-FF253209CF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954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anie-claude.gour@cepeo.on.ca" TargetMode="External"/><Relationship Id="rId2" Type="http://schemas.openxmlformats.org/officeDocument/2006/relationships/hyperlink" Target="mailto:julie.cook@cepeo.on.c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nevieve.lalonde@cepeo.on.ca" TargetMode="External"/><Relationship Id="rId4" Type="http://schemas.openxmlformats.org/officeDocument/2006/relationships/hyperlink" Target="mailto:carole.myre@cepeo.on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blackWhite">
          <a:xfrm>
            <a:off x="899592" y="1484785"/>
            <a:ext cx="7126560" cy="4608511"/>
          </a:xfrm>
        </p:spPr>
        <p:txBody>
          <a:bodyPr>
            <a:normAutofit fontScale="90000"/>
          </a:bodyPr>
          <a:lstStyle/>
          <a:p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r>
              <a:rPr lang="fr-CA" dirty="0"/>
              <a:t/>
            </a:r>
            <a:br>
              <a:rPr lang="fr-CA" dirty="0"/>
            </a:br>
            <a:r>
              <a:rPr lang="fr-CA" sz="8900" b="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 </a:t>
            </a:r>
            <a:r>
              <a:rPr lang="fr-CA" sz="6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 cours </a:t>
            </a:r>
            <a:r>
              <a:rPr lang="fr-CA" sz="67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67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6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fr-CA" sz="6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secondaire</a:t>
            </a:r>
            <a:r>
              <a:rPr lang="fr-CA" sz="2800" dirty="0"/>
              <a:t/>
            </a:r>
            <a:br>
              <a:rPr lang="fr-CA" sz="2800" dirty="0"/>
            </a:b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r>
              <a:rPr lang="fr-CA" sz="3600" dirty="0" smtClean="0"/>
              <a:t>Présentation </a:t>
            </a:r>
            <a:r>
              <a:rPr lang="fr-CA" sz="3600" dirty="0"/>
              <a:t>aux parents</a:t>
            </a:r>
            <a:r>
              <a:rPr lang="fr-CA" sz="3600" b="0" dirty="0" smtClean="0">
                <a:effectLst/>
              </a:rPr>
              <a:t/>
            </a:r>
            <a:br>
              <a:rPr lang="fr-CA" sz="3600" b="0" dirty="0" smtClean="0">
                <a:effectLst/>
              </a:rPr>
            </a:br>
            <a:r>
              <a:rPr lang="fr-CA" sz="3600" dirty="0"/>
              <a:t>6</a:t>
            </a:r>
            <a:r>
              <a:rPr lang="fr-CA" sz="3600" dirty="0" smtClean="0"/>
              <a:t> </a:t>
            </a:r>
            <a:r>
              <a:rPr lang="fr-CA" sz="3600" dirty="0"/>
              <a:t>février </a:t>
            </a:r>
            <a:r>
              <a:rPr lang="fr-CA" sz="3600" dirty="0" smtClean="0"/>
              <a:t>2019</a:t>
            </a: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endParaRPr lang="fr-CA" dirty="0"/>
          </a:p>
        </p:txBody>
      </p:sp>
      <p:pic>
        <p:nvPicPr>
          <p:cNvPr id="8194" name="Picture 2" descr="https://lh5.googleusercontent.com/SzL9l6hWQaxe3BEt4_pUdSNMzGxhTJ9u663FSqHJmC5spvvgXItVpeWt0C65bajyLPneX-X_PT1E1p6ofqbUGNRlc85o5V-NIVirL2nqK4TDH8i41r4mKvZVIwb8tmMIVOwCqC4VH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65881"/>
            <a:ext cx="47339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6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/>
              <a:t>Placement des élèves en 9e </a:t>
            </a:r>
            <a:r>
              <a:rPr lang="fr-CA" b="1" dirty="0" smtClean="0"/>
              <a:t>année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7240" y="1600201"/>
            <a:ext cx="7427168" cy="28369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A" sz="3800" dirty="0" smtClean="0"/>
              <a:t>Les données suivantes nous aident à déterminer le placement dans la filière appropriée:</a:t>
            </a:r>
          </a:p>
          <a:p>
            <a:pPr marL="0" indent="0">
              <a:buNone/>
            </a:pPr>
            <a:endParaRPr lang="fr-CA" sz="3800" b="0" dirty="0" smtClean="0">
              <a:effectLst/>
            </a:endParaRPr>
          </a:p>
          <a:p>
            <a:pPr fontAlgn="base"/>
            <a:r>
              <a:rPr lang="fr-CA" sz="3800" dirty="0"/>
              <a:t>les notes, commentaires et habiletés au bulletin;</a:t>
            </a:r>
          </a:p>
          <a:p>
            <a:pPr fontAlgn="base"/>
            <a:r>
              <a:rPr lang="fr-CA" sz="3800" dirty="0"/>
              <a:t>les habitudes de travail</a:t>
            </a:r>
            <a:r>
              <a:rPr lang="fr-CA" sz="3800" dirty="0" smtClean="0"/>
              <a:t>;</a:t>
            </a:r>
          </a:p>
          <a:p>
            <a:pPr fontAlgn="base"/>
            <a:r>
              <a:rPr lang="fr-CA" sz="3800" dirty="0"/>
              <a:t>l</a:t>
            </a:r>
            <a:r>
              <a:rPr lang="fr-CA" sz="3800" dirty="0" smtClean="0"/>
              <a:t>es intérêts de l’élève;</a:t>
            </a:r>
            <a:endParaRPr lang="fr-CA" sz="3800" dirty="0"/>
          </a:p>
          <a:p>
            <a:pPr fontAlgn="base"/>
            <a:r>
              <a:rPr lang="fr-CA" sz="3800" dirty="0"/>
              <a:t>les recommandations du personnel </a:t>
            </a:r>
            <a:r>
              <a:rPr lang="fr-CA" sz="3800" dirty="0" smtClean="0"/>
              <a:t>enseignant de la 8</a:t>
            </a:r>
            <a:r>
              <a:rPr lang="fr-CA" sz="3800" baseline="30000" dirty="0" smtClean="0"/>
              <a:t>e</a:t>
            </a:r>
            <a:r>
              <a:rPr lang="fr-CA" sz="3800" dirty="0" smtClean="0"/>
              <a:t> année;</a:t>
            </a:r>
            <a:endParaRPr lang="fr-CA" sz="3800" dirty="0"/>
          </a:p>
          <a:p>
            <a:pPr fontAlgn="base"/>
            <a:r>
              <a:rPr lang="fr-CA" sz="3800" dirty="0"/>
              <a:t>les évaluations </a:t>
            </a:r>
            <a:r>
              <a:rPr lang="fr-CA" sz="3800" dirty="0" smtClean="0"/>
              <a:t>diagnostiques du personnel enseignant de la 9</a:t>
            </a:r>
            <a:r>
              <a:rPr lang="fr-CA" sz="3800" baseline="30000" dirty="0" smtClean="0"/>
              <a:t>e</a:t>
            </a:r>
            <a:r>
              <a:rPr lang="fr-CA" sz="3800" dirty="0" smtClean="0"/>
              <a:t> année.</a:t>
            </a:r>
            <a:endParaRPr lang="fr-CA" sz="38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74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/>
              <a:t>Placement des élèves en 9e </a:t>
            </a:r>
            <a:r>
              <a:rPr lang="fr-CA" b="1" dirty="0" smtClean="0"/>
              <a:t>année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232" y="1600201"/>
            <a:ext cx="7715200" cy="2908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2400" dirty="0"/>
              <a:t>Pourquoi </a:t>
            </a:r>
            <a:r>
              <a:rPr lang="fr-CA" sz="2400" dirty="0" smtClean="0"/>
              <a:t>est-ce important de bien cibler la filière selon la matière?</a:t>
            </a:r>
            <a:endParaRPr lang="fr-CA" sz="2400" b="0" dirty="0" smtClean="0">
              <a:effectLst/>
            </a:endParaRPr>
          </a:p>
          <a:p>
            <a:pPr fontAlgn="base"/>
            <a:r>
              <a:rPr lang="fr-CA" sz="2400" dirty="0"/>
              <a:t>Afin d’assurer la réussite de l’élève et d’éviter les échecs.</a:t>
            </a:r>
          </a:p>
          <a:p>
            <a:pPr fontAlgn="base"/>
            <a:r>
              <a:rPr lang="fr-CA" sz="2400" dirty="0"/>
              <a:t>Afin de maximiser les occasions d’apprentissage.</a:t>
            </a:r>
          </a:p>
          <a:p>
            <a:pPr fontAlgn="base"/>
            <a:r>
              <a:rPr lang="fr-CA" sz="2400" dirty="0"/>
              <a:t>Afin d’assurer les meilleurs services possibles à l’élève.</a:t>
            </a:r>
          </a:p>
          <a:p>
            <a:pPr fontAlgn="base"/>
            <a:r>
              <a:rPr lang="fr-CA" sz="2400" dirty="0"/>
              <a:t>Afin d’éviter des déceptions qui pourraient se traduire en décrochage scolaire.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64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Centre d’excellence artistique de l’Ontario (CEAO</a:t>
            </a:r>
            <a:r>
              <a:rPr lang="fr-CA" b="1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845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/>
              <a:t>L’élève accepté au CEAO suit deux cours par année dans sa discipline, soit un cours par semestre</a:t>
            </a:r>
            <a:r>
              <a:rPr lang="fr-CA" sz="2000" dirty="0" smtClean="0"/>
              <a:t>.</a:t>
            </a:r>
          </a:p>
          <a:p>
            <a:pPr marL="0" indent="0">
              <a:buNone/>
            </a:pPr>
            <a:endParaRPr lang="fr-CA" sz="2000" b="0" dirty="0" smtClean="0">
              <a:effectLst/>
            </a:endParaRPr>
          </a:p>
          <a:p>
            <a:pPr marL="0" indent="0">
              <a:buNone/>
            </a:pPr>
            <a:r>
              <a:rPr lang="fr-CA" sz="2000" dirty="0"/>
              <a:t>Dans certaines disciplines, l’élève doit aussi suivre un cours hors-horaire (p. ex. chorale, harmonie, production</a:t>
            </a:r>
            <a:r>
              <a:rPr lang="fr-CA" sz="2000" dirty="0" smtClean="0"/>
              <a:t>).</a:t>
            </a:r>
          </a:p>
          <a:p>
            <a:pPr marL="0" indent="0">
              <a:buNone/>
            </a:pPr>
            <a:endParaRPr lang="fr-CA" sz="2000" b="0" dirty="0" smtClean="0">
              <a:effectLst/>
            </a:endParaRPr>
          </a:p>
          <a:p>
            <a:pPr marL="0" indent="0">
              <a:buNone/>
            </a:pPr>
            <a:r>
              <a:rPr lang="fr-CA" sz="2000" dirty="0"/>
              <a:t>L’élève déjà au CEAO continue son parcours</a:t>
            </a:r>
            <a:r>
              <a:rPr lang="fr-CA" sz="2000" dirty="0" smtClean="0"/>
              <a:t>.</a:t>
            </a:r>
          </a:p>
          <a:p>
            <a:pPr marL="0" indent="0">
              <a:buNone/>
            </a:pPr>
            <a:endParaRPr lang="fr-CA" sz="2000" b="0" dirty="0" smtClean="0">
              <a:effectLst/>
            </a:endParaRPr>
          </a:p>
          <a:p>
            <a:pPr marL="0" indent="0">
              <a:buNone/>
            </a:pPr>
            <a:r>
              <a:rPr lang="fr-CA" sz="2000" dirty="0"/>
              <a:t>Pour les élèves qui désirent étudier dans une des disciplines du CEAO, il y a des trousses d’inscription au secrétariat de l’école. Il est à noter que votre enfant aura à passer une audition.</a:t>
            </a:r>
            <a:endParaRPr lang="fr-CA" sz="2000" b="0" dirty="0" smtClean="0">
              <a:effectLst/>
            </a:endParaRP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2367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Programme d’échanges </a:t>
            </a:r>
            <a:r>
              <a:rPr lang="fr-CA" b="1" dirty="0" smtClean="0"/>
              <a:t>internationaux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836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dirty="0"/>
              <a:t>Le Bureau de l’éducation internationale du CEPEO offre la possibilité de faire des échanges étudiants à l’étranger (durées variables</a:t>
            </a:r>
            <a:r>
              <a:rPr lang="fr-CA" sz="2200" dirty="0" smtClean="0"/>
              <a:t>).</a:t>
            </a:r>
          </a:p>
          <a:p>
            <a:pPr marL="0" indent="0">
              <a:buNone/>
            </a:pPr>
            <a:endParaRPr lang="fr-CA" sz="2200" b="0" dirty="0" smtClean="0">
              <a:effectLst/>
            </a:endParaRPr>
          </a:p>
          <a:p>
            <a:pPr marL="0" indent="0">
              <a:buNone/>
            </a:pPr>
            <a:r>
              <a:rPr lang="fr-CA" sz="2200" dirty="0"/>
              <a:t>Si votre enfant est intéressé à participer au programme d’échange, nous vous encourageons à nous le signaler par courriel au courant de la 9e année afin que nous puissions planifier son parcours</a:t>
            </a:r>
            <a:r>
              <a:rPr lang="fr-CA" sz="2200" dirty="0" smtClean="0"/>
              <a:t>.</a:t>
            </a:r>
            <a:endParaRPr lang="fr-CA" sz="22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66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/>
              <a:t>Système de codification des </a:t>
            </a:r>
            <a:r>
              <a:rPr lang="fr-CA" b="1" dirty="0" smtClean="0"/>
              <a:t>cours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15529"/>
              </p:ext>
            </p:extLst>
          </p:nvPr>
        </p:nvGraphicFramePr>
        <p:xfrm>
          <a:off x="876300" y="2133441"/>
          <a:ext cx="7391400" cy="3459480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3810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b="1" i="0" u="none" strike="noStrike" dirty="0">
                          <a:solidFill>
                            <a:srgbClr val="EFEFEF"/>
                          </a:solidFill>
                          <a:effectLst/>
                          <a:latin typeface="Arial"/>
                        </a:rPr>
                        <a:t>Français douance de 9e année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b="1" i="0" u="none" strike="noStrike">
                          <a:solidFill>
                            <a:srgbClr val="EFEFEF"/>
                          </a:solidFill>
                          <a:effectLst/>
                          <a:latin typeface="Arial"/>
                        </a:rPr>
                        <a:t>Sciences appliquées de 9e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3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FRA1DJ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FRA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 Français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      9e année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D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     Théorique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J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 </a:t>
                      </a:r>
                      <a:r>
                        <a:rPr lang="fr-CA" sz="2400" b="0" i="0" u="none" strike="noStrike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 Centre de douance</a:t>
                      </a:r>
                      <a:endParaRPr lang="fr-CA" dirty="0">
                        <a:effectLst/>
                      </a:endParaRPr>
                    </a:p>
                    <a:p>
                      <a:pPr fontAlgn="t"/>
                      <a:r>
                        <a:rPr lang="fr-CA" dirty="0">
                          <a:effectLst/>
                        </a:rPr>
                        <a:t/>
                      </a:r>
                      <a:br>
                        <a:rPr lang="fr-CA" dirty="0">
                          <a:effectLst/>
                        </a:rPr>
                      </a:b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3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SNC1P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SNC</a:t>
                      </a:r>
                      <a:r>
                        <a:rPr lang="fr-CA" sz="2400" b="0" i="0" u="none" strike="noStrike" dirty="0">
                          <a:solidFill>
                            <a:srgbClr val="FF99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 Sciences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       9e année</a:t>
                      </a:r>
                      <a:endParaRPr lang="fr-CA" dirty="0">
                        <a:effectLst/>
                      </a:endParaRPr>
                    </a:p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fr-CA" sz="2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       appliqué</a:t>
                      </a:r>
                      <a:endParaRPr lang="fr-CA" dirty="0">
                        <a:effectLst/>
                      </a:endParaRPr>
                    </a:p>
                    <a:p>
                      <a:pPr fontAlgn="t"/>
                      <a:r>
                        <a:rPr lang="fr-CA" dirty="0">
                          <a:effectLst/>
                        </a:rPr>
                        <a:t/>
                      </a:r>
                      <a:br>
                        <a:rPr lang="fr-CA" dirty="0">
                          <a:effectLst/>
                        </a:rPr>
                      </a:b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300" y="213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568952" cy="1143000"/>
          </a:xfrm>
        </p:spPr>
        <p:txBody>
          <a:bodyPr>
            <a:noAutofit/>
          </a:bodyPr>
          <a:lstStyle/>
          <a:p>
            <a:r>
              <a:rPr lang="fr-CA" sz="3800" b="1" dirty="0"/>
              <a:t>Système de codification des cours </a:t>
            </a:r>
            <a:r>
              <a:rPr lang="fr-CA" sz="3800" b="1" dirty="0" smtClean="0"/>
              <a:t>(suite)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sz="2600" b="1" dirty="0"/>
              <a:t>Trois premières lettres indiquent la matière</a:t>
            </a:r>
            <a:endParaRPr lang="fr-CA" sz="2600" b="0" dirty="0" smtClean="0">
              <a:effectLst/>
            </a:endParaRPr>
          </a:p>
          <a:p>
            <a:pPr marL="0" indent="0">
              <a:buNone/>
            </a:pPr>
            <a:r>
              <a:rPr lang="fr-CA" sz="2300" dirty="0"/>
              <a:t>FRA - français        MPM/MFM - mathématiques        SNC - sciences   </a:t>
            </a:r>
            <a:r>
              <a:rPr lang="fr-CA" sz="2300" dirty="0" smtClean="0"/>
              <a:t> </a:t>
            </a:r>
            <a:r>
              <a:rPr lang="fr-CA" sz="2300" dirty="0"/>
              <a:t> </a:t>
            </a:r>
            <a:r>
              <a:rPr lang="fr-CA" sz="2300" dirty="0" smtClean="0"/>
              <a:t> CGC </a:t>
            </a:r>
            <a:r>
              <a:rPr lang="fr-CA" sz="2300" dirty="0"/>
              <a:t>- géographie</a:t>
            </a:r>
            <a:endParaRPr lang="fr-CA" sz="2300" b="0" dirty="0" smtClean="0">
              <a:effectLst/>
            </a:endParaRPr>
          </a:p>
          <a:p>
            <a:pPr marL="0" indent="0">
              <a:buNone/>
            </a:pPr>
            <a:r>
              <a:rPr lang="fr-CA" sz="2300" dirty="0"/>
              <a:t>EAE - English         PPF/PPM - éducation physique   </a:t>
            </a:r>
            <a:r>
              <a:rPr lang="fr-CA" sz="2300" dirty="0" smtClean="0"/>
              <a:t>   TIJ </a:t>
            </a:r>
            <a:r>
              <a:rPr lang="fr-CA" sz="2300" dirty="0"/>
              <a:t>- technologie   LWS - </a:t>
            </a:r>
            <a:r>
              <a:rPr lang="fr-CA" sz="2300" dirty="0" smtClean="0"/>
              <a:t>espagnol</a:t>
            </a: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endParaRPr lang="fr-CA" b="0" dirty="0" smtClean="0">
              <a:effectLst/>
            </a:endParaRPr>
          </a:p>
          <a:p>
            <a:pPr marL="0" indent="0">
              <a:buNone/>
            </a:pP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r>
              <a:rPr lang="fr-CA" sz="2600" b="1" dirty="0" smtClean="0"/>
              <a:t>Le </a:t>
            </a:r>
            <a:r>
              <a:rPr lang="fr-CA" sz="2600" b="1" dirty="0"/>
              <a:t>quatrième caractère indique </a:t>
            </a:r>
            <a:endParaRPr lang="fr-CA" sz="2600" b="0" dirty="0" smtClean="0">
              <a:effectLst/>
            </a:endParaRPr>
          </a:p>
          <a:p>
            <a:pPr marL="0" indent="0">
              <a:buNone/>
            </a:pPr>
            <a:r>
              <a:rPr lang="fr-CA" sz="2600" b="1" dirty="0"/>
              <a:t>l’année d’étude ou le niveau</a:t>
            </a:r>
            <a:endParaRPr lang="fr-CA" sz="2600" b="0" dirty="0" smtClean="0">
              <a:effectLst/>
            </a:endParaRPr>
          </a:p>
          <a:p>
            <a:pPr marL="0" indent="0">
              <a:buNone/>
            </a:pPr>
            <a:r>
              <a:rPr lang="fr-CA" sz="2600" dirty="0"/>
              <a:t>1 - 9e année </a:t>
            </a:r>
            <a:r>
              <a:rPr lang="fr-CA" dirty="0"/>
              <a:t>        </a:t>
            </a:r>
            <a:r>
              <a:rPr lang="fr-CA" sz="2600" dirty="0"/>
              <a:t>3 - 11e année </a:t>
            </a:r>
            <a:r>
              <a:rPr lang="fr-CA" dirty="0"/>
              <a:t>          </a:t>
            </a:r>
            <a:endParaRPr lang="fr-CA" b="0" dirty="0" smtClean="0">
              <a:effectLst/>
            </a:endParaRPr>
          </a:p>
          <a:p>
            <a:pPr marL="0" indent="0">
              <a:buNone/>
            </a:pPr>
            <a:r>
              <a:rPr lang="fr-CA" sz="2600" dirty="0"/>
              <a:t>2 - 10e année </a:t>
            </a:r>
            <a:r>
              <a:rPr lang="fr-CA" dirty="0"/>
              <a:t>      </a:t>
            </a:r>
            <a:r>
              <a:rPr lang="fr-CA" sz="2600" dirty="0"/>
              <a:t>4 - 12e année </a:t>
            </a:r>
            <a:r>
              <a:rPr lang="fr-CA" dirty="0"/>
              <a:t>       </a:t>
            </a:r>
            <a:endParaRPr lang="fr-CA" b="0" dirty="0" smtClean="0">
              <a:effectLst/>
            </a:endParaRPr>
          </a:p>
          <a:p>
            <a:pPr marL="0" indent="0">
              <a:buNone/>
            </a:pPr>
            <a:r>
              <a:rPr lang="fr-CA" b="0" dirty="0" smtClean="0">
                <a:effectLst/>
              </a:rPr>
              <a:t/>
            </a:r>
            <a:br>
              <a:rPr lang="fr-CA" b="0" dirty="0" smtClean="0">
                <a:effectLst/>
              </a:rPr>
            </a:br>
            <a:r>
              <a:rPr lang="fr-CA" sz="2300" dirty="0"/>
              <a:t>A - niveau 1   C - niveau </a:t>
            </a:r>
            <a:r>
              <a:rPr lang="fr-CA" sz="2300" dirty="0" smtClean="0"/>
              <a:t>3</a:t>
            </a:r>
          </a:p>
          <a:p>
            <a:pPr marL="0" indent="0">
              <a:buNone/>
            </a:pPr>
            <a:r>
              <a:rPr lang="fr-CA" sz="2300" dirty="0" smtClean="0"/>
              <a:t>B </a:t>
            </a:r>
            <a:r>
              <a:rPr lang="fr-CA" sz="2300" dirty="0"/>
              <a:t>- niveau 2   D - niveau 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44008" y="2996952"/>
            <a:ext cx="33843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Signification des 5e et 6e caractères</a:t>
            </a:r>
            <a:endParaRPr lang="fr-CA" sz="2000" b="0" dirty="0" smtClean="0">
              <a:effectLst/>
            </a:endParaRPr>
          </a:p>
          <a:p>
            <a:r>
              <a:rPr lang="fr-CA" dirty="0"/>
              <a:t>L -   Cours à l’échelon local</a:t>
            </a:r>
            <a:endParaRPr lang="fr-CA" b="0" dirty="0" smtClean="0">
              <a:effectLst/>
            </a:endParaRPr>
          </a:p>
          <a:p>
            <a:r>
              <a:rPr lang="fr-CA" dirty="0"/>
              <a:t>P -   Cours appliqué</a:t>
            </a:r>
            <a:endParaRPr lang="fr-CA" b="0" dirty="0" smtClean="0">
              <a:effectLst/>
            </a:endParaRPr>
          </a:p>
          <a:p>
            <a:r>
              <a:rPr lang="fr-CA" dirty="0"/>
              <a:t>D -   Cours théorique</a:t>
            </a:r>
            <a:endParaRPr lang="fr-CA" b="0" dirty="0" smtClean="0">
              <a:effectLst/>
            </a:endParaRPr>
          </a:p>
          <a:p>
            <a:r>
              <a:rPr lang="fr-CA" dirty="0"/>
              <a:t>DE - Cours théorique enrichie</a:t>
            </a:r>
            <a:endParaRPr lang="fr-CA" b="0" dirty="0" smtClean="0">
              <a:effectLst/>
            </a:endParaRPr>
          </a:p>
          <a:p>
            <a:r>
              <a:rPr lang="fr-CA" dirty="0"/>
              <a:t>DJ -  Cours théorique douance</a:t>
            </a:r>
            <a:endParaRPr lang="fr-CA" b="0" dirty="0" smtClean="0">
              <a:effectLst/>
            </a:endParaRPr>
          </a:p>
          <a:p>
            <a:r>
              <a:rPr lang="fr-CA" dirty="0"/>
              <a:t>O -   Cours ouvert</a:t>
            </a:r>
            <a:endParaRPr lang="fr-CA" b="0" dirty="0" smtClean="0">
              <a:effectLst/>
            </a:endParaRPr>
          </a:p>
          <a:p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45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Nos </a:t>
            </a:r>
            <a:r>
              <a:rPr lang="fr-CA" b="1" dirty="0" smtClean="0"/>
              <a:t>coordonnées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2000" b="1" dirty="0"/>
              <a:t>Conseillères en </a:t>
            </a:r>
            <a:r>
              <a:rPr lang="fr-CA" sz="2000" b="1" dirty="0" smtClean="0"/>
              <a:t>orientation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 smtClean="0"/>
              <a:t>Julie </a:t>
            </a:r>
            <a:r>
              <a:rPr lang="fr-CA" sz="2000" dirty="0"/>
              <a:t>Cook </a:t>
            </a:r>
            <a:r>
              <a:rPr lang="fr-CA" sz="2000" dirty="0" smtClean="0"/>
              <a:t>(Nom de famille débutant par la lettre A à J</a:t>
            </a:r>
            <a:r>
              <a:rPr lang="fr-CA" sz="2000" dirty="0"/>
              <a:t>) </a:t>
            </a:r>
            <a:endParaRPr lang="fr-CA" sz="2000" dirty="0" smtClean="0"/>
          </a:p>
          <a:p>
            <a:pPr marL="0" indent="0">
              <a:buNone/>
            </a:pPr>
            <a:r>
              <a:rPr lang="fr-CA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julie.cook@cepeo.on.ca</a:t>
            </a:r>
            <a:endParaRPr lang="fr-CA" sz="2000" b="0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 smtClean="0"/>
              <a:t>Janie-Claude </a:t>
            </a:r>
            <a:r>
              <a:rPr lang="fr-CA" sz="2000" dirty="0"/>
              <a:t>Gour </a:t>
            </a:r>
            <a:r>
              <a:rPr lang="fr-CA" sz="2000" dirty="0" smtClean="0"/>
              <a:t>(Nom de famille débutant par la lettre </a:t>
            </a:r>
            <a:r>
              <a:rPr lang="fr-CA" sz="2000" dirty="0" err="1" smtClean="0"/>
              <a:t>Kà</a:t>
            </a:r>
            <a:r>
              <a:rPr lang="fr-CA" sz="2000" dirty="0" smtClean="0"/>
              <a:t> Z)  </a:t>
            </a:r>
          </a:p>
          <a:p>
            <a:pPr marL="0" indent="0">
              <a:buNone/>
            </a:pPr>
            <a:r>
              <a:rPr lang="fr-CA" sz="2000" u="sng" dirty="0" smtClean="0">
                <a:hlinkClick r:id="rId3"/>
              </a:rPr>
              <a:t>janie-claude.gour@cepeo.on.ca</a:t>
            </a:r>
            <a:endParaRPr lang="fr-CA" sz="2000" b="0" dirty="0" smtClean="0">
              <a:effectLst/>
            </a:endParaRPr>
          </a:p>
          <a:p>
            <a:pPr marL="0" indent="0">
              <a:buNone/>
            </a:pPr>
            <a:endParaRPr lang="fr-CA" sz="2000" b="1" dirty="0" smtClean="0"/>
          </a:p>
          <a:p>
            <a:pPr marL="0" indent="0">
              <a:buNone/>
            </a:pPr>
            <a:r>
              <a:rPr lang="fr-CA" sz="2000" b="1" dirty="0" smtClean="0"/>
              <a:t>Directrice </a:t>
            </a:r>
            <a:r>
              <a:rPr lang="fr-CA" sz="2000" b="1" dirty="0"/>
              <a:t>artistique du Centre d’excellence artistique de l’Ontario</a:t>
            </a:r>
            <a:endParaRPr lang="fr-CA" sz="2000" b="0" dirty="0" smtClean="0">
              <a:effectLst/>
            </a:endParaRPr>
          </a:p>
          <a:p>
            <a:pPr marL="0" indent="0">
              <a:buNone/>
            </a:pPr>
            <a:r>
              <a:rPr lang="fr-CA" sz="2000" dirty="0" smtClean="0"/>
              <a:t>Carole </a:t>
            </a:r>
            <a:r>
              <a:rPr lang="fr-CA" sz="2000" dirty="0" err="1"/>
              <a:t>Myre</a:t>
            </a:r>
            <a:r>
              <a:rPr lang="fr-CA" sz="2000" dirty="0"/>
              <a:t> - </a:t>
            </a:r>
            <a:r>
              <a:rPr lang="fr-CA" sz="2000" u="sng" dirty="0">
                <a:hlinkClick r:id="rId4"/>
              </a:rPr>
              <a:t>carole.myre@cepeo.on.ca</a:t>
            </a:r>
            <a:endParaRPr lang="fr-CA" sz="2000" b="0" dirty="0" smtClean="0">
              <a:effectLst/>
            </a:endParaRPr>
          </a:p>
          <a:p>
            <a:pPr marL="0" indent="0">
              <a:buNone/>
            </a:pPr>
            <a:endParaRPr lang="fr-CA" sz="2000" b="1" dirty="0" smtClean="0"/>
          </a:p>
          <a:p>
            <a:pPr marL="0" indent="0">
              <a:buNone/>
            </a:pPr>
            <a:r>
              <a:rPr lang="fr-CA" sz="2000" b="1" dirty="0" smtClean="0"/>
              <a:t>Coordonnatrice </a:t>
            </a:r>
            <a:r>
              <a:rPr lang="fr-CA" sz="2000" b="1" dirty="0"/>
              <a:t>du Centre de douance</a:t>
            </a:r>
            <a:endParaRPr lang="fr-CA" sz="2000" b="0" dirty="0" smtClean="0">
              <a:effectLst/>
            </a:endParaRPr>
          </a:p>
          <a:p>
            <a:pPr marL="0" indent="0">
              <a:buNone/>
            </a:pPr>
            <a:r>
              <a:rPr lang="fr-CA" sz="2000" dirty="0" smtClean="0"/>
              <a:t>Geneviève Lalonde – </a:t>
            </a:r>
            <a:r>
              <a:rPr lang="fr-CA" sz="2000" u="sng" dirty="0" smtClean="0">
                <a:hlinkClick r:id="rId5"/>
              </a:rPr>
              <a:t>genevieve.lalonde@cepeo.on.ca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5159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Choix de </a:t>
            </a:r>
            <a:r>
              <a:rPr lang="fr-CA" b="1" dirty="0" smtClean="0"/>
              <a:t>cours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133055"/>
          </a:xfrm>
        </p:spPr>
        <p:txBody>
          <a:bodyPr>
            <a:normAutofit/>
          </a:bodyPr>
          <a:lstStyle/>
          <a:p>
            <a:r>
              <a:rPr lang="fr-CA" sz="1700" b="1" dirty="0"/>
              <a:t>Tapis-rouge pour nos élèves de la 8</a:t>
            </a:r>
            <a:r>
              <a:rPr lang="fr-CA" sz="1700" b="1" baseline="30000" dirty="0"/>
              <a:t>e</a:t>
            </a:r>
            <a:r>
              <a:rPr lang="fr-CA" sz="1700" b="1" dirty="0"/>
              <a:t> année: le 22 janvier 2019</a:t>
            </a:r>
            <a:endParaRPr lang="fr-CA" sz="1700" dirty="0"/>
          </a:p>
          <a:p>
            <a:r>
              <a:rPr lang="fr-CA" sz="1700" dirty="0" smtClean="0"/>
              <a:t>Rencontres </a:t>
            </a:r>
            <a:r>
              <a:rPr lang="fr-CA" sz="1700" dirty="0"/>
              <a:t>préliminaires des classes de 8e année: </a:t>
            </a:r>
            <a:r>
              <a:rPr lang="fr-CA" sz="1700" b="1" dirty="0"/>
              <a:t>semaines du 23 janvier et du 4 février 2019</a:t>
            </a:r>
            <a:endParaRPr lang="fr-CA" sz="1700" dirty="0"/>
          </a:p>
          <a:p>
            <a:r>
              <a:rPr lang="fr-CA" sz="1700" dirty="0"/>
              <a:t>Rencontre des parents, tuteurs et tutrices des élèves de la 8e année: </a:t>
            </a:r>
            <a:r>
              <a:rPr lang="fr-CA" sz="1700" b="1" dirty="0"/>
              <a:t>6 février 2019</a:t>
            </a:r>
            <a:endParaRPr lang="fr-CA" sz="1700" dirty="0"/>
          </a:p>
          <a:p>
            <a:r>
              <a:rPr lang="fr-CA" sz="1700" dirty="0"/>
              <a:t>Recommandations du personnel enseignant: </a:t>
            </a:r>
            <a:r>
              <a:rPr lang="fr-CA" sz="1700" b="1" dirty="0"/>
              <a:t>du 6 février au 22 février 2019</a:t>
            </a:r>
            <a:endParaRPr lang="fr-CA" sz="1700" dirty="0"/>
          </a:p>
          <a:p>
            <a:r>
              <a:rPr lang="fr-CA" sz="1700" dirty="0"/>
              <a:t>Choix de cours dans les salles de classe: </a:t>
            </a:r>
            <a:r>
              <a:rPr lang="fr-CA" sz="1700" b="1" dirty="0"/>
              <a:t>19 février 2019</a:t>
            </a:r>
            <a:endParaRPr lang="fr-CA" sz="1700" dirty="0"/>
          </a:p>
          <a:p>
            <a:r>
              <a:rPr lang="fr-CA" sz="1700" dirty="0"/>
              <a:t>Remise du choix de cours final signé: </a:t>
            </a:r>
            <a:r>
              <a:rPr lang="fr-CA" sz="1700" b="1" dirty="0"/>
              <a:t>22 février </a:t>
            </a:r>
            <a:r>
              <a:rPr lang="fr-CA" sz="1700" b="1" dirty="0" smtClean="0"/>
              <a:t>2019</a:t>
            </a:r>
          </a:p>
          <a:p>
            <a:pPr marL="0" indent="0" algn="just">
              <a:buNone/>
            </a:pPr>
            <a:r>
              <a:rPr lang="fr-CA" sz="1700" b="0" dirty="0" smtClean="0">
                <a:effectLst/>
              </a:rPr>
              <a:t/>
            </a:r>
            <a:br>
              <a:rPr lang="fr-CA" sz="1700" b="0" dirty="0" smtClean="0">
                <a:effectLst/>
              </a:rPr>
            </a:br>
            <a:r>
              <a:rPr lang="fr-CA" sz="1700" dirty="0"/>
              <a:t>Le choix de cours se fait en ligne par le biais de </a:t>
            </a:r>
            <a:r>
              <a:rPr lang="fr-CA" sz="1700" dirty="0" err="1"/>
              <a:t>Career</a:t>
            </a:r>
            <a:r>
              <a:rPr lang="fr-CA" sz="1700" dirty="0"/>
              <a:t> </a:t>
            </a:r>
            <a:r>
              <a:rPr lang="fr-CA" sz="1700" dirty="0" err="1"/>
              <a:t>Cruising</a:t>
            </a:r>
            <a:r>
              <a:rPr lang="fr-CA" sz="1700" dirty="0"/>
              <a:t>. Le formulaire devra être signé par vous et retourné à l’école </a:t>
            </a:r>
            <a:r>
              <a:rPr lang="fr-CA" sz="1700" dirty="0" smtClean="0"/>
              <a:t>le 22 février 2019.</a:t>
            </a:r>
            <a:endParaRPr lang="fr-CA" sz="1700" b="0" dirty="0" smtClean="0">
              <a:effectLst/>
            </a:endParaRPr>
          </a:p>
          <a:p>
            <a:pPr marL="0" indent="0">
              <a:buNone/>
            </a:pP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104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Transition de la 8e année à la 9e </a:t>
            </a:r>
            <a:r>
              <a:rPr lang="fr-CA" dirty="0" smtClean="0"/>
              <a:t>année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82791"/>
              </p:ext>
            </p:extLst>
          </p:nvPr>
        </p:nvGraphicFramePr>
        <p:xfrm>
          <a:off x="1043608" y="1628800"/>
          <a:ext cx="6961783" cy="5072137"/>
        </p:xfrm>
        <a:graphic>
          <a:graphicData uri="http://schemas.openxmlformats.org/drawingml/2006/table">
            <a:tbl>
              <a:tblPr/>
              <a:tblGrid>
                <a:gridCol w="3366356"/>
                <a:gridCol w="3595427"/>
              </a:tblGrid>
              <a:tr h="6090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 i="0" u="none" strike="noStrike" dirty="0">
                          <a:solidFill>
                            <a:srgbClr val="D9D9D9"/>
                          </a:solidFill>
                          <a:effectLst/>
                          <a:latin typeface="Arial"/>
                        </a:rPr>
                        <a:t>8e année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0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b="1" i="0" u="none" strike="noStrike">
                          <a:solidFill>
                            <a:srgbClr val="D9D9D9"/>
                          </a:solidFill>
                          <a:effectLst/>
                          <a:latin typeface="Arial"/>
                        </a:rPr>
                        <a:t>9e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0F00"/>
                    </a:solidFill>
                  </a:tcPr>
                </a:tc>
              </a:tr>
              <a:tr h="442205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Horaire à 5 </a:t>
                      </a:r>
                      <a:r>
                        <a:rPr lang="fr-CA" sz="1400" b="0" i="0" u="none" strike="noStrike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périodes par jour (60 min.)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Horaire à 4 périodes </a:t>
                      </a:r>
                      <a:r>
                        <a:rPr lang="fr-CA" sz="1400" b="0" i="0" u="none" strike="noStrike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par</a:t>
                      </a:r>
                      <a:r>
                        <a:rPr lang="fr-CA" sz="1400" b="0" i="0" u="none" strike="noStrike" baseline="0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jour (75 min.)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2205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Cours annuels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Cours </a:t>
                      </a:r>
                      <a:r>
                        <a:rPr lang="fr-CA" sz="1400" b="0" i="0" u="none" strike="noStrike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semestriels (4 par semestre)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75823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Déplacements restreints durant la journée scolaire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Déplacements libres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43059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Le ou la titulaire est responsable du suivi de son groupe classe.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Chaque enseignant est responsable des suivis selon la matière. Les conseillères en orientation appuient les élèves dans leurs parcours au secondaire</a:t>
                      </a:r>
                      <a:r>
                        <a:rPr lang="fr-CA" sz="1400" b="0" i="0" u="none" strike="noStrike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. L’enseignante</a:t>
                      </a:r>
                      <a:r>
                        <a:rPr lang="fr-CA" sz="1400" b="0" i="0" u="none" strike="noStrike" baseline="0" dirty="0" smtClean="0">
                          <a:solidFill>
                            <a:srgbClr val="720000"/>
                          </a:solidFill>
                          <a:effectLst/>
                          <a:latin typeface="Arial"/>
                        </a:rPr>
                        <a:t> responsable de la réussite des élèves ainsi que l’enseignante ressource appuient également les élèves qui ont des besoins particuliers ou qui éprouvent de la difficulté à réussir dans un ou des cours.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92089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L’élève</a:t>
                      </a:r>
                      <a:r>
                        <a:rPr lang="fr-CA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suit son groupe-classe et ne choisi pas ses cours.</a:t>
                      </a:r>
                      <a:endParaRPr lang="fr-C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L’élève sélectionne ses cours selon une</a:t>
                      </a:r>
                      <a:r>
                        <a:rPr lang="fr-CA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filière et selon ses intérêts.</a:t>
                      </a:r>
                      <a:endParaRPr lang="fr-C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43013" y="2351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b="1" dirty="0"/>
              <a:t>Exigences du Diplôme d’école secondaire de l’Ontario (DESO) - autres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960440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fr-CA" sz="2200" dirty="0"/>
              <a:t>Réussite du Test provincial de compétences linguistiques (TPCL) en 10e </a:t>
            </a:r>
            <a:r>
              <a:rPr lang="fr-CA" sz="2200" dirty="0" smtClean="0"/>
              <a:t>année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CA" sz="2200" dirty="0" smtClean="0"/>
              <a:t>40 </a:t>
            </a:r>
            <a:r>
              <a:rPr lang="fr-CA" sz="2200" dirty="0"/>
              <a:t>heures de service </a:t>
            </a:r>
            <a:r>
              <a:rPr lang="fr-CA" sz="2200" dirty="0" smtClean="0"/>
              <a:t>communautaire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fr-CA" sz="2200" dirty="0" smtClean="0"/>
              <a:t>30 crédits dont 18 obligatoires et 12 optionnels (1 crédit = 1 cours réussi)</a:t>
            </a:r>
            <a:endParaRPr lang="fr-CA" sz="2200" dirty="0"/>
          </a:p>
          <a:p>
            <a:pPr marL="0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200" b="1" dirty="0" smtClean="0"/>
              <a:t>Service communautaire</a:t>
            </a:r>
            <a:endParaRPr lang="fr-CA" sz="2200" b="1" dirty="0" smtClean="0">
              <a:effectLst/>
            </a:endParaRPr>
          </a:p>
          <a:p>
            <a:pPr marL="0" indent="0">
              <a:buNone/>
            </a:pPr>
            <a:r>
              <a:rPr lang="fr-CA" sz="2200" dirty="0"/>
              <a:t>L’élève de 8e année peut commencer dès cet été. Il doit faire approuver ses heures au préalable. Il est possible d’imprimer le formulaire à partir du site internet de l’école</a:t>
            </a:r>
            <a:r>
              <a:rPr lang="fr-CA" sz="2200" dirty="0" smtClean="0"/>
              <a:t>.</a:t>
            </a:r>
            <a:endParaRPr lang="fr-CA" sz="22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07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 smtClean="0"/>
              <a:t>Cours obligatoires – 18 crédits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253726"/>
              </p:ext>
            </p:extLst>
          </p:nvPr>
        </p:nvGraphicFramePr>
        <p:xfrm>
          <a:off x="676275" y="2060848"/>
          <a:ext cx="7791450" cy="3549015"/>
        </p:xfrm>
        <a:graphic>
          <a:graphicData uri="http://schemas.openxmlformats.org/drawingml/2006/table">
            <a:tbl>
              <a:tblPr/>
              <a:tblGrid>
                <a:gridCol w="1914525"/>
                <a:gridCol w="2076450"/>
                <a:gridCol w="1952625"/>
                <a:gridCol w="1847850"/>
              </a:tblGrid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 dirty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9e année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 dirty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10e année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11e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12e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français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mathématiques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sciences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géographie du Canada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anglais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français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mathématiques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sciences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histoire du Canada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citoyenneté /choix de carrière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français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mathématiques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français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949">
                <a:tc grid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Autres cours </a:t>
                      </a: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obligatoires</a:t>
                      </a:r>
                      <a:r>
                        <a:rPr lang="fr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au courant du secondaire</a:t>
                      </a: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dirty="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cours d’éducation physique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cours d’éducation artistique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cours des groupes 1, 2 et 3 (voir prochaine diapositive</a:t>
                      </a: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6275" y="2139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/>
              <a:t>S</a:t>
            </a:r>
            <a:r>
              <a:rPr lang="fr-CA" b="1" dirty="0" smtClean="0"/>
              <a:t>uite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865004"/>
              </p:ext>
            </p:extLst>
          </p:nvPr>
        </p:nvGraphicFramePr>
        <p:xfrm>
          <a:off x="957262" y="2348880"/>
          <a:ext cx="7229475" cy="2636520"/>
        </p:xfrm>
        <a:graphic>
          <a:graphicData uri="http://schemas.openxmlformats.org/drawingml/2006/table">
            <a:tbl>
              <a:tblPr/>
              <a:tblGrid>
                <a:gridCol w="2409825"/>
                <a:gridCol w="2409825"/>
                <a:gridCol w="2409825"/>
              </a:tblGrid>
              <a:tr h="3810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b="1" i="0" u="none" strike="noStrike" dirty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Groupe 1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Groupe 2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Groupe 3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crédit supplémentaire en français ou English, en 3e langue, en sciences humaines et sociales, en études canadiennes et mondiales, en orientation, en COOP</a:t>
                      </a:r>
                    </a:p>
                    <a:p>
                      <a:pPr fontAlgn="t"/>
                      <a:r>
                        <a:rPr lang="fr-CA">
                          <a:effectLst/>
                        </a:rPr>
                        <a:t/>
                      </a:r>
                      <a:br>
                        <a:rPr lang="fr-CA">
                          <a:effectLst/>
                        </a:rPr>
                      </a:b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crédit supplémentaire en English, en éducation physique et santé, en arts, en affaire et commerce, en COOP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crédit supplémentaire en English, en autres langues, en sciences, éducation technologique et 12 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7263" y="254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Cours </a:t>
            </a:r>
            <a:r>
              <a:rPr lang="fr-CA" b="1" dirty="0" smtClean="0"/>
              <a:t>optionnels – 12 crédits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651436"/>
              </p:ext>
            </p:extLst>
          </p:nvPr>
        </p:nvGraphicFramePr>
        <p:xfrm>
          <a:off x="676275" y="1628801"/>
          <a:ext cx="7791450" cy="4607043"/>
        </p:xfrm>
        <a:graphic>
          <a:graphicData uri="http://schemas.openxmlformats.org/drawingml/2006/table">
            <a:tbl>
              <a:tblPr/>
              <a:tblGrid>
                <a:gridCol w="1914525"/>
                <a:gridCol w="2000250"/>
                <a:gridCol w="2028825"/>
                <a:gridCol w="1847850"/>
              </a:tblGrid>
              <a:tr h="57606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 dirty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9e année</a:t>
                      </a:r>
                      <a:endParaRPr lang="fr-CA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10e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11e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12e année</a:t>
                      </a:r>
                      <a:endParaRPr lang="fr-CA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19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arts ouverts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éducation physique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introduction à la technologie </a:t>
                      </a: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(robotique)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espagnol, niv.1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anglais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arts ouverts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éducation physique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introduction à l’informatique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alimentation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espagnol, niv.1 ou 2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anglais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arts ouverts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éducation </a:t>
                      </a: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musculation 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biologie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chimie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histoire 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marketing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entreprenariat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comptabilité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grandes religions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alimentation et culture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introduction aux</a:t>
                      </a:r>
                      <a:r>
                        <a:rPr lang="fr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sciences humaines et sociales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génie informatique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COOP / PAJO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anglais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arts ouverts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éducation physique </a:t>
                      </a:r>
                      <a:endParaRPr lang="fr-C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musculation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biologie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chimie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histoire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droit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Politique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changement et défis sociaux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nutrition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philosophie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génie informatique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6275" y="14847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Types de cours </a:t>
            </a:r>
            <a:r>
              <a:rPr lang="fr-CA" b="1" dirty="0" smtClean="0"/>
              <a:t>selon les filières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152713"/>
              </p:ext>
            </p:extLst>
          </p:nvPr>
        </p:nvGraphicFramePr>
        <p:xfrm>
          <a:off x="457200" y="1700808"/>
          <a:ext cx="8229600" cy="3417520"/>
        </p:xfrm>
        <a:graphic>
          <a:graphicData uri="http://schemas.openxmlformats.org/drawingml/2006/table">
            <a:tbl>
              <a:tblPr/>
              <a:tblGrid>
                <a:gridCol w="1954560"/>
                <a:gridCol w="6275040"/>
              </a:tblGrid>
              <a:tr h="72008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CA" sz="1200" b="1" i="0" u="none" strike="noStrike" dirty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Échelon 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local</a:t>
                      </a:r>
                      <a:r>
                        <a:rPr lang="fr-CA" sz="1200" b="1" i="0" u="none" strike="noStrike" baseline="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9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-10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fr-CA" sz="1200" b="1" i="0" u="none" strike="noStrike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CA" sz="1200" b="1" i="0" u="none" strike="noStrike" dirty="0" err="1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Préemploi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 11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-12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fr-CA" sz="1200" b="1" i="0" u="none" strike="noStrike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CA" sz="1200" b="0" i="0" u="none" strike="noStrike" dirty="0">
                          <a:solidFill>
                            <a:srgbClr val="3030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 cours s’adressent aux élèves qui n’ont pas acquis les fondements </a:t>
                      </a:r>
                      <a:r>
                        <a:rPr lang="fr-CA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nécessaires</a:t>
                      </a:r>
                      <a:r>
                        <a:rPr lang="fr-CA" sz="1200" b="0" i="0" u="none" strike="noStrike" baseline="0" dirty="0" smtClean="0">
                          <a:solidFill>
                            <a:srgbClr val="3030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permettant de réussir les</a:t>
                      </a:r>
                      <a:r>
                        <a:rPr lang="fr-CA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200" b="0" i="0" u="none" strike="noStrike" dirty="0">
                          <a:solidFill>
                            <a:srgbClr val="3030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 appliqués. </a:t>
                      </a:r>
                      <a:r>
                        <a:rPr lang="fr-CA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Ils permettent aux élèves de mettre en application les matières obligatoires dans des contextes tirés du quotidien.</a:t>
                      </a:r>
                      <a:endParaRPr lang="fr-CA" sz="12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Appliqués</a:t>
                      </a:r>
                      <a:r>
                        <a:rPr lang="fr-CA" sz="1200" b="1" i="0" u="none" strike="noStrike" baseline="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9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-10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fr-CA" sz="1200" b="1" i="0" u="none" strike="noStrike" baseline="0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200" b="1" i="0" u="none" strike="noStrike" baseline="0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 err="1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Précollégiaux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 11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-12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fr-CA" sz="1200" b="1" i="0" u="none" strike="noStrike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0" i="0" u="none" strike="noStrike" dirty="0">
                          <a:solidFill>
                            <a:srgbClr val="303030"/>
                          </a:solidFill>
                          <a:effectLst/>
                          <a:latin typeface="Arial"/>
                        </a:rPr>
                        <a:t>Ces cours sont axés sur les concepts fondamentaux dans une discipline donnée, mettant davantage l’accent sur les applications pratiques et les exemples concrets.  </a:t>
                      </a:r>
                      <a:endParaRPr lang="fr-CA" sz="1200" b="0" i="0" u="none" strike="noStrike" dirty="0" smtClean="0">
                        <a:solidFill>
                          <a:srgbClr val="303030"/>
                        </a:solidFill>
                        <a:effectLst/>
                        <a:latin typeface="Arial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700" dirty="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Théoriques 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9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-10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fr-CA" sz="1200" b="1" i="0" u="none" strike="noStrike" baseline="0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200" b="1" i="0" u="none" strike="noStrike" dirty="0" smtClean="0">
                        <a:solidFill>
                          <a:srgbClr val="5B0F00"/>
                        </a:solidFill>
                        <a:effectLst/>
                        <a:latin typeface="Arial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Préuniversitaires11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-12</a:t>
                      </a:r>
                      <a:r>
                        <a:rPr lang="fr-CA" sz="1200" b="1" i="0" u="none" strike="noStrike" baseline="30000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fr-CA" sz="1200" dirty="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CA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Arial"/>
                        </a:rPr>
                        <a:t>Ces </a:t>
                      </a:r>
                      <a:r>
                        <a:rPr lang="fr-CA" sz="1200" b="0" i="0" u="none" strike="noStrike" dirty="0">
                          <a:solidFill>
                            <a:srgbClr val="303030"/>
                          </a:solidFill>
                          <a:effectLst/>
                          <a:latin typeface="Arial"/>
                        </a:rPr>
                        <a:t>cours reposent principalement sur la théorie et les problèmes abstraits. </a:t>
                      </a:r>
                      <a:endParaRPr lang="fr-CA" sz="1700" dirty="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 i="0" u="none" strike="noStrike" dirty="0" smtClean="0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Douance (théoriques et préuniversitaires)</a:t>
                      </a:r>
                      <a:endParaRPr lang="fr-CA" sz="1700" dirty="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0" i="0" u="none" strike="noStrike">
                          <a:solidFill>
                            <a:srgbClr val="303030"/>
                          </a:solidFill>
                          <a:effectLst/>
                          <a:latin typeface="Arial"/>
                        </a:rPr>
                        <a:t>Ces cours répondent aux besoins d’élèves identifiés à l’aide de tests.</a:t>
                      </a:r>
                      <a:endParaRPr lang="fr-CA" sz="170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552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CA" sz="1200" b="1" i="0" u="none" strike="noStrike">
                          <a:solidFill>
                            <a:srgbClr val="5B0F00"/>
                          </a:solidFill>
                          <a:effectLst/>
                          <a:latin typeface="Arial"/>
                        </a:rPr>
                        <a:t>Ouverts</a:t>
                      </a:r>
                      <a:endParaRPr lang="fr-CA" sz="170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0" i="0" u="none" strike="noStrike" dirty="0">
                          <a:solidFill>
                            <a:srgbClr val="303030"/>
                          </a:solidFill>
                          <a:effectLst/>
                          <a:latin typeface="Arial"/>
                        </a:rPr>
                        <a:t>Ces cours sont conçus pour permettre aux élèves d’approfondir leurs connaissances dans certains domaines d’intérêt. Ils sont ouverts à tous.</a:t>
                      </a:r>
                      <a:endParaRPr lang="fr-CA" sz="1700" dirty="0">
                        <a:effectLst/>
                      </a:endParaRPr>
                    </a:p>
                  </a:txBody>
                  <a:tcPr marL="91136" marR="91136" marT="91136" marB="9113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fr-CA" b="1" dirty="0"/>
              <a:t>Types de filières</a:t>
            </a:r>
            <a:endParaRPr lang="fr-C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3" t="36071" r="5430" b="20053"/>
          <a:stretch/>
        </p:blipFill>
        <p:spPr bwMode="auto">
          <a:xfrm>
            <a:off x="971600" y="1844824"/>
            <a:ext cx="703635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9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249</TotalTime>
  <Words>1042</Words>
  <Application>Microsoft Office PowerPoint</Application>
  <PresentationFormat>Affichage à l'écran (4:3)</PresentationFormat>
  <Paragraphs>195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   Choix de cours  au secondaire  Présentation aux parents 6 février 2019   </vt:lpstr>
      <vt:lpstr>Choix de cours</vt:lpstr>
      <vt:lpstr>Transition de la 8e année à la 9e année</vt:lpstr>
      <vt:lpstr>Exigences du Diplôme d’école secondaire de l’Ontario (DESO) - autres</vt:lpstr>
      <vt:lpstr>Cours obligatoires – 18 crédits</vt:lpstr>
      <vt:lpstr>Suite</vt:lpstr>
      <vt:lpstr>Cours optionnels – 12 crédits</vt:lpstr>
      <vt:lpstr>Types de cours selon les filières</vt:lpstr>
      <vt:lpstr>Types de filières</vt:lpstr>
      <vt:lpstr>Placement des élèves en 9e année</vt:lpstr>
      <vt:lpstr>Placement des élèves en 9e année</vt:lpstr>
      <vt:lpstr>Centre d’excellence artistique de l’Ontario (CEAO)</vt:lpstr>
      <vt:lpstr>Programme d’échanges internationaux</vt:lpstr>
      <vt:lpstr>Système de codification des cours</vt:lpstr>
      <vt:lpstr>Système de codification des cours (suite)</vt:lpstr>
      <vt:lpstr>Nos coordonnées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Choix de cours  au secondaire  Présentation aux parents 15 février 2018</dc:title>
  <dc:creator>utilisateur</dc:creator>
  <cp:lastModifiedBy>utilisateur</cp:lastModifiedBy>
  <cp:revision>14</cp:revision>
  <dcterms:created xsi:type="dcterms:W3CDTF">2018-02-16T18:16:03Z</dcterms:created>
  <dcterms:modified xsi:type="dcterms:W3CDTF">2019-02-07T20:06:40Z</dcterms:modified>
</cp:coreProperties>
</file>