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8" r:id="rId6"/>
    <p:sldId id="267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2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04862-A61F-41CA-807E-45828934D828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AB97F-69B2-437D-9263-55B56F950229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3773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2EFBCF5-0391-4379-9C82-E27D6B6B5C6D}" type="slidenum">
              <a:rPr lang="ru-RU" sz="1200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7C38A4D3-D686-4028-8011-151017239989}" type="slidenum">
              <a:rPr lang="ru-RU" sz="1200" smtClean="0">
                <a:solidFill>
                  <a:srgbClr val="000000"/>
                </a:solidFill>
                <a:latin typeface="Times New Roman" pitchFamily="16" charset="0"/>
              </a:rPr>
              <a:pPr algn="r" defTabSz="449263" eaLnBrk="1" hangingPunct="1">
                <a:buSzPct val="100000"/>
              </a:pPr>
              <a:t>1</a:t>
            </a:fld>
            <a:endParaRPr lang="ru-RU" sz="1200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mtClean="0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0679838E-5348-4D84-927D-E7807CCF085D}" type="slidenum">
              <a:rPr lang="ru-RU" sz="1200" smtClean="0">
                <a:solidFill>
                  <a:srgbClr val="4D4D4D"/>
                </a:solidFill>
              </a:rPr>
              <a:pPr algn="r" defTabSz="449263" eaLnBrk="1" hangingPunct="1">
                <a:buSzPct val="100000"/>
              </a:pPr>
              <a:t>1</a:t>
            </a:fld>
            <a:endParaRPr lang="ru-RU" sz="120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576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BBF70F5-CD1B-4522-B4A9-504CA25658EF}" type="slidenum">
              <a:rPr lang="ru-RU" sz="1200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2</a:t>
            </a:fld>
            <a:endParaRPr 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654F2701-014D-47D4-9B2A-7DA5E5F8E82B}" type="slidenum">
              <a:rPr lang="ru-RU" sz="1200" smtClean="0">
                <a:solidFill>
                  <a:srgbClr val="000000"/>
                </a:solidFill>
                <a:latin typeface="Times New Roman" pitchFamily="16" charset="0"/>
              </a:rPr>
              <a:pPr algn="r" defTabSz="449263" eaLnBrk="1" hangingPunct="1">
                <a:buSzPct val="100000"/>
              </a:pPr>
              <a:t>2</a:t>
            </a:fld>
            <a:endParaRPr lang="ru-RU" sz="1200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6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mtClean="0"/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FEB0E3D1-2971-4E95-A9BF-218882C7716B}" type="slidenum">
              <a:rPr lang="ru-RU" sz="1200" smtClean="0">
                <a:solidFill>
                  <a:srgbClr val="4D4D4D"/>
                </a:solidFill>
              </a:rPr>
              <a:pPr algn="r" defTabSz="449263" eaLnBrk="1" hangingPunct="1">
                <a:buSzPct val="100000"/>
              </a:pPr>
              <a:t>2</a:t>
            </a:fld>
            <a:endParaRPr lang="ru-RU" sz="120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986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3E9D05A-163E-4B2A-805B-C0EE3B3F74E2}" type="slidenum">
              <a:rPr lang="ru-RU" sz="1200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3</a:t>
            </a:fld>
            <a:endParaRPr 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0A60BC4D-4E9C-451E-9D75-935848253EFF}" type="slidenum">
              <a:rPr lang="ru-RU" sz="1200" smtClean="0">
                <a:solidFill>
                  <a:srgbClr val="000000"/>
                </a:solidFill>
                <a:latin typeface="Times New Roman" pitchFamily="16" charset="0"/>
              </a:rPr>
              <a:pPr algn="r" defTabSz="449263" eaLnBrk="1" hangingPunct="1">
                <a:buSzPct val="100000"/>
              </a:pPr>
              <a:t>3</a:t>
            </a:fld>
            <a:endParaRPr lang="ru-RU" sz="1200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48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mtClean="0"/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FD18560C-4B3A-4CB5-BC17-8928AA2DCC0C}" type="slidenum">
              <a:rPr lang="ru-RU" sz="1200" smtClean="0">
                <a:solidFill>
                  <a:srgbClr val="4D4D4D"/>
                </a:solidFill>
              </a:rPr>
              <a:pPr algn="r" defTabSz="449263" eaLnBrk="1" hangingPunct="1">
                <a:buSzPct val="100000"/>
              </a:pPr>
              <a:t>3</a:t>
            </a:fld>
            <a:endParaRPr lang="ru-RU" sz="120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408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AF25E9B-5FDD-4063-87EE-62DBC03687FD}" type="slidenum">
              <a:rPr lang="ru-RU" sz="1200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4</a:t>
            </a:fld>
            <a:endParaRPr 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1666E6CF-7B72-4E07-B70F-8242FD01461B}" type="slidenum">
              <a:rPr lang="ru-RU" sz="1200" smtClean="0">
                <a:solidFill>
                  <a:srgbClr val="000000"/>
                </a:solidFill>
                <a:latin typeface="Times New Roman" pitchFamily="16" charset="0"/>
              </a:rPr>
              <a:pPr algn="r" defTabSz="449263" eaLnBrk="1" hangingPunct="1">
                <a:buSzPct val="100000"/>
              </a:pPr>
              <a:t>4</a:t>
            </a:fld>
            <a:endParaRPr lang="ru-RU" sz="1200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mtClean="0"/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910FB0F2-8447-4C21-A680-573112410C3E}" type="slidenum">
              <a:rPr lang="ru-RU" sz="1200" smtClean="0">
                <a:solidFill>
                  <a:srgbClr val="4D4D4D"/>
                </a:solidFill>
              </a:rPr>
              <a:pPr algn="r" defTabSz="449263" eaLnBrk="1" hangingPunct="1">
                <a:buSzPct val="100000"/>
              </a:pPr>
              <a:t>4</a:t>
            </a:fld>
            <a:endParaRPr lang="ru-RU" sz="120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81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004B0A8-1D94-4368-BE75-77DFEA38CBA8}" type="slidenum">
              <a:rPr lang="ru-RU" sz="1200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7</a:t>
            </a:fld>
            <a:endParaRPr 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730FE654-F525-4330-9C73-B58BA798E2F9}" type="slidenum">
              <a:rPr lang="ru-RU" sz="1200" smtClean="0">
                <a:solidFill>
                  <a:srgbClr val="000000"/>
                </a:solidFill>
                <a:latin typeface="Times New Roman" pitchFamily="16" charset="0"/>
              </a:rPr>
              <a:pPr algn="r" defTabSz="449263" eaLnBrk="1" hangingPunct="1">
                <a:buSzPct val="100000"/>
              </a:pPr>
              <a:t>7</a:t>
            </a:fld>
            <a:endParaRPr lang="ru-RU" sz="1200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mtClean="0"/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57ADFC2A-A4C9-4651-AA31-38D993D2BDAE}" type="slidenum">
              <a:rPr lang="ru-RU" sz="1200" smtClean="0">
                <a:solidFill>
                  <a:srgbClr val="4D4D4D"/>
                </a:solidFill>
              </a:rPr>
              <a:pPr algn="r" defTabSz="449263" eaLnBrk="1" hangingPunct="1">
                <a:buSzPct val="100000"/>
              </a:pPr>
              <a:t>7</a:t>
            </a:fld>
            <a:endParaRPr lang="ru-RU" sz="120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70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0EE218C-8A30-4304-B68B-B46BA08F0C30}" type="slidenum">
              <a:rPr lang="ru-RU" sz="1200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8</a:t>
            </a:fld>
            <a:endParaRPr lang="ru-RU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80543A8C-61FD-46F9-8592-6080A593C4E8}" type="slidenum">
              <a:rPr lang="ru-RU" sz="1200" smtClean="0">
                <a:solidFill>
                  <a:srgbClr val="000000"/>
                </a:solidFill>
                <a:latin typeface="Times New Roman" pitchFamily="16" charset="0"/>
              </a:rPr>
              <a:pPr algn="r" defTabSz="449263" eaLnBrk="1" hangingPunct="1">
                <a:buSzPct val="100000"/>
              </a:pPr>
              <a:t>8</a:t>
            </a:fld>
            <a:endParaRPr lang="ru-RU" sz="1200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mtClean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49263" eaLnBrk="1" hangingPunct="1">
              <a:buSzPct val="100000"/>
            </a:pPr>
            <a:fld id="{A4E1D40E-AD96-4521-87F7-364D94D03E61}" type="slidenum">
              <a:rPr lang="ru-RU" sz="1200" smtClean="0">
                <a:solidFill>
                  <a:srgbClr val="4D4D4D"/>
                </a:solidFill>
              </a:rPr>
              <a:pPr algn="r" defTabSz="449263" eaLnBrk="1" hangingPunct="1">
                <a:buSzPct val="100000"/>
              </a:pPr>
              <a:t>8</a:t>
            </a:fld>
            <a:endParaRPr lang="ru-RU" sz="120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523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398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852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091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66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085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426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374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760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622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9367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244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9C09F-FFD7-463D-B367-317E0DDDA08D}" type="datetimeFigureOut">
              <a:rPr lang="en-CA" smtClean="0"/>
              <a:t>2021-10-13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8C7C-0220-4E47-8178-BC9D151629ED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14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89" y="3292475"/>
            <a:ext cx="4752975" cy="356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3000376" y="44451"/>
            <a:ext cx="66262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49263" eaLnBrk="1" hangingPunct="1">
              <a:buSzPct val="100000"/>
            </a:pPr>
            <a:r>
              <a:rPr lang="en-US" sz="3600" b="1">
                <a:solidFill>
                  <a:srgbClr val="FFFFFF"/>
                </a:solidFill>
                <a:latin typeface="Tahoma" charset="0"/>
              </a:rPr>
              <a:t>Rapport du Conseil d</a:t>
            </a:r>
            <a:r>
              <a:rPr lang="fr-FR" sz="3600" b="1">
                <a:solidFill>
                  <a:srgbClr val="FFFFFF"/>
                </a:solidFill>
                <a:latin typeface="Tahoma" charset="0"/>
              </a:rPr>
              <a:t>’</a:t>
            </a:r>
            <a:r>
              <a:rPr lang="en-US" sz="3600" b="1">
                <a:solidFill>
                  <a:srgbClr val="FFFFFF"/>
                </a:solidFill>
                <a:latin typeface="Tahoma" charset="0"/>
              </a:rPr>
              <a:t>école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524000" y="1628775"/>
            <a:ext cx="91440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39725" algn="ctr" defTabSz="449263">
              <a:spcBef>
                <a:spcPts val="900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US" sz="3200" b="1" dirty="0" smtClean="0">
              <a:solidFill>
                <a:srgbClr val="3333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39725" algn="ctr" defTabSz="449263">
              <a:spcBef>
                <a:spcPts val="900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fr-FR" sz="3200" b="1" dirty="0" smtClean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Rapport du Conseil d’école </a:t>
            </a:r>
          </a:p>
          <a:p>
            <a:pPr marL="342900" indent="-339725" algn="ctr" defTabSz="449263">
              <a:spcBef>
                <a:spcPts val="900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fr-FR" sz="3200" b="1" dirty="0" smtClean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pour l’année 2017-2018   </a:t>
            </a:r>
            <a:endParaRPr lang="fr-FR" sz="3200" b="1" dirty="0">
              <a:solidFill>
                <a:srgbClr val="3333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86563" y="4057650"/>
            <a:ext cx="4129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Présenté </a:t>
            </a:r>
            <a:endParaRPr lang="fr-FR" sz="20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Nora Benamra</a:t>
            </a:r>
          </a:p>
          <a:p>
            <a:r>
              <a:rPr lang="fr-FR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Présidente du CE 2017-2018</a:t>
            </a:r>
            <a:endParaRPr lang="fr-FR" sz="20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20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20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sz="20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06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3000376" y="44451"/>
            <a:ext cx="66262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49263" eaLnBrk="1" hangingPunct="1">
              <a:buSzPct val="100000"/>
            </a:pPr>
            <a:r>
              <a:rPr lang="en-US" sz="3600" b="1">
                <a:solidFill>
                  <a:srgbClr val="FFFFFF"/>
                </a:solidFill>
                <a:latin typeface="Tahoma" charset="0"/>
              </a:rPr>
              <a:t>Rapport du Conseil d</a:t>
            </a:r>
            <a:r>
              <a:rPr lang="fr-FR" sz="3600" b="1">
                <a:solidFill>
                  <a:srgbClr val="FFFFFF"/>
                </a:solidFill>
                <a:latin typeface="Tahoma" charset="0"/>
              </a:rPr>
              <a:t>’</a:t>
            </a:r>
            <a:r>
              <a:rPr lang="en-US" sz="3600" b="1">
                <a:solidFill>
                  <a:srgbClr val="FFFFFF"/>
                </a:solidFill>
                <a:latin typeface="Tahoma" charset="0"/>
              </a:rPr>
              <a:t>école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197735" y="612028"/>
            <a:ext cx="959476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b="1" dirty="0" smtClean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conseils d’écoles (CE) des espaces d’implication des parents en milieu scolaire</a:t>
            </a:r>
            <a:endParaRPr lang="fr-FR" sz="3200" b="1" dirty="0">
              <a:solidFill>
                <a:srgbClr val="3333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37881" y="1773239"/>
            <a:ext cx="8361699" cy="449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39775" indent="-28257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just" defTabSz="449263" eaLnBrk="1" hangingPunct="1">
              <a:spcBef>
                <a:spcPts val="600"/>
              </a:spcBef>
              <a:buClr>
                <a:srgbClr val="4D4D4D"/>
              </a:buClr>
              <a:buSzPct val="100000"/>
            </a:pPr>
            <a:endParaRPr lang="fr-FR" dirty="0" smtClean="0">
              <a:solidFill>
                <a:srgbClr val="4D4D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defTabSz="449263" eaLnBrk="1" hangingPunct="1">
              <a:spcBef>
                <a:spcPts val="600"/>
              </a:spcBef>
              <a:buClr>
                <a:srgbClr val="4D4D4D"/>
              </a:buClr>
              <a:buSzPct val="100000"/>
            </a:pPr>
            <a:endParaRPr lang="fr-FR" dirty="0">
              <a:solidFill>
                <a:srgbClr val="4D4D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defTabSz="449263" eaLnBrk="1" hangingPunct="1">
              <a:spcBef>
                <a:spcPts val="600"/>
              </a:spcBef>
              <a:buClr>
                <a:srgbClr val="4D4D4D"/>
              </a:buClr>
              <a:buSzPct val="100000"/>
            </a:pPr>
            <a:r>
              <a:rPr lang="fr-FR" dirty="0" smtClean="0">
                <a:solidFill>
                  <a:srgbClr val="4D4D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mission des conseils d’</a:t>
            </a:r>
            <a:r>
              <a:rPr lang="fr-FR" dirty="0">
                <a:solidFill>
                  <a:srgbClr val="4D4D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fr-FR" dirty="0" smtClean="0">
                <a:solidFill>
                  <a:srgbClr val="4D4D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coles est de favoriser </a:t>
            </a:r>
            <a:r>
              <a:rPr lang="fr-FR" dirty="0">
                <a:solidFill>
                  <a:srgbClr val="4D4D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l’implication des parents dans la vie scolaire et parascolaire de leurs enfants. </a:t>
            </a:r>
          </a:p>
          <a:p>
            <a:pPr marL="457200" lvl="1" indent="0" algn="just" defTabSz="449263" eaLnBrk="1" hangingPunct="1">
              <a:spcBef>
                <a:spcPts val="600"/>
              </a:spcBef>
              <a:buClr>
                <a:srgbClr val="4D4D4D"/>
              </a:buClr>
              <a:buSzPct val="100000"/>
            </a:pPr>
            <a:endParaRPr lang="fr-FR" dirty="0" smtClean="0">
              <a:solidFill>
                <a:srgbClr val="4D4D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defTabSz="449263" eaLnBrk="1" hangingPunct="1">
              <a:spcBef>
                <a:spcPts val="600"/>
              </a:spcBef>
              <a:buClr>
                <a:srgbClr val="4D4D4D"/>
              </a:buClr>
              <a:buSzPct val="100000"/>
            </a:pPr>
            <a:r>
              <a:rPr lang="fr-FR" dirty="0" smtClean="0">
                <a:solidFill>
                  <a:srgbClr val="4D4D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CE sont des instances consultatives travaillant avec les directions des écoles et les conseils scolaires.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5795" y="2083538"/>
            <a:ext cx="2952101" cy="295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1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624717" y="181512"/>
            <a:ext cx="91440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CA" sz="3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Composition du </a:t>
            </a:r>
            <a:r>
              <a:rPr lang="fr-CA" sz="32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Conseil d</a:t>
            </a:r>
            <a:r>
              <a:rPr lang="fr-FR" sz="32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fr-CA" sz="32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école à DLS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20521" y="743487"/>
            <a:ext cx="11352392" cy="5899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39775" indent="-282575"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defTabSz="449263" eaLnBrk="1" hangingPunct="1">
              <a:buClr>
                <a:srgbClr val="000000"/>
              </a:buClr>
              <a:buSzPct val="100000"/>
            </a:pPr>
            <a:endParaRPr lang="fr-FR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	Représentant(s) de la direction</a:t>
            </a: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endParaRPr lang="fr-FR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Représentant(s) 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 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enseignants</a:t>
            </a: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endParaRPr lang="fr-FR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Représentants des 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programmes</a:t>
            </a: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endParaRPr lang="fr-FR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Représentant(s) 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 Conseil des 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élèves</a:t>
            </a: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endParaRPr lang="fr-FR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Parents 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membres: </a:t>
            </a:r>
            <a:endParaRPr lang="fr-FR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parent 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 tuteur/tutrice qui a remis un 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formulaire 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Déclaration 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candidature 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début d’année et 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 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un enfant inscrit à DLS. </a:t>
            </a:r>
            <a:endParaRPr lang="fr-FR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Parmi </a:t>
            </a:r>
            <a:r>
              <a: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lesquels 5 élus </a:t>
            </a: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pour les postes de: président-e, vice-président-e, 			secrétaire et trésorier-ère.</a:t>
            </a:r>
          </a:p>
          <a:p>
            <a:pPr marL="0" indent="0" defTabSz="449263" eaLnBrk="1" hangingPunct="1">
              <a:buClr>
                <a:srgbClr val="000000"/>
              </a:buClr>
              <a:buSzPct val="100000"/>
            </a:pPr>
            <a:endParaRPr lang="fr-FR" dirty="0" smtClean="0">
              <a:solidFill>
                <a:srgbClr val="B8210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449263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endParaRPr lang="fr-FR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449263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endParaRPr lang="fr-FR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9835" y="1017528"/>
            <a:ext cx="3718882" cy="282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7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450759" y="426245"/>
            <a:ext cx="10882647" cy="1402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400" b="1" dirty="0">
                <a:solidFill>
                  <a:srgbClr val="333333"/>
                </a:solidFill>
              </a:rPr>
              <a:t> </a:t>
            </a:r>
            <a:r>
              <a:rPr lang="en-CA" sz="3200" b="1" dirty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Conseil d</a:t>
            </a:r>
            <a:r>
              <a:rPr lang="fr-FR" sz="3200" b="1" dirty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fr-CA" sz="3200" b="1" dirty="0" smtClean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école  </a:t>
            </a:r>
          </a:p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CA" sz="3200" b="1" dirty="0" smtClean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l’</a:t>
            </a:r>
            <a:r>
              <a:rPr lang="fr-CA" sz="3200" b="1" dirty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exécutif </a:t>
            </a:r>
            <a:r>
              <a:rPr lang="fr-CA" sz="3200" b="1" dirty="0" smtClean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l’année 2017-2018</a:t>
            </a:r>
          </a:p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CA" sz="3200" b="1" dirty="0">
              <a:solidFill>
                <a:srgbClr val="3333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386014" y="3629025"/>
            <a:ext cx="8115300" cy="175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7200" indent="-457200"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342900" indent="-342900" defTabSz="449263" eaLnBrk="1" hangingPunct="1">
              <a:lnSpc>
                <a:spcPct val="80000"/>
              </a:lnSpc>
              <a:spcBef>
                <a:spcPts val="475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fr-FR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Présidente: 							</a:t>
            </a:r>
            <a:r>
              <a:rPr lang="fr-F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Nora Benamra</a:t>
            </a:r>
            <a:endParaRPr lang="fr-FR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449263" eaLnBrk="1" hangingPunct="1">
              <a:lnSpc>
                <a:spcPct val="80000"/>
              </a:lnSpc>
              <a:spcBef>
                <a:spcPts val="475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Vice-présidente: 						Iman Abe Hassan</a:t>
            </a:r>
          </a:p>
          <a:p>
            <a:pPr marL="342900" indent="-342900" defTabSz="449263" eaLnBrk="1" hangingPunct="1">
              <a:lnSpc>
                <a:spcPct val="80000"/>
              </a:lnSpc>
              <a:spcBef>
                <a:spcPts val="475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Trésorier</a:t>
            </a:r>
            <a:r>
              <a:rPr lang="fr-F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							Abdelaziz </a:t>
            </a:r>
            <a:r>
              <a:rPr lang="fr-FR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Kaddouri</a:t>
            </a:r>
            <a:endParaRPr lang="fr-FR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defTabSz="449263" eaLnBrk="1" hangingPunct="1">
              <a:lnSpc>
                <a:spcPct val="80000"/>
              </a:lnSpc>
              <a:spcBef>
                <a:spcPts val="475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Secrétaire : 		 </a:t>
            </a:r>
            <a:r>
              <a:rPr lang="fr-F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fr-F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</a:t>
            </a:r>
            <a:r>
              <a:rPr lang="fr-FR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Elizabeth </a:t>
            </a:r>
            <a:r>
              <a:rPr lang="fr-FR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Saint</a:t>
            </a:r>
            <a:endParaRPr lang="fr-FR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Aft>
                <a:spcPts val="600"/>
              </a:spcAft>
            </a:pPr>
            <a:endParaRPr lang="fr-FR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369" y="1502910"/>
            <a:ext cx="1353429" cy="188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00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75763" y="452787"/>
            <a:ext cx="96398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3200" b="1" dirty="0" smtClean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</a:t>
            </a:r>
            <a:r>
              <a:rPr lang="fr-CA" sz="3200" b="1" dirty="0" smtClean="0">
                <a:solidFill>
                  <a:srgbClr val="3333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comités de travail</a:t>
            </a:r>
            <a:endParaRPr lang="fr-CA" sz="3200" b="1" dirty="0">
              <a:solidFill>
                <a:srgbClr val="3333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389154"/>
              </p:ext>
            </p:extLst>
          </p:nvPr>
        </p:nvGraphicFramePr>
        <p:xfrm>
          <a:off x="1100138" y="1191584"/>
          <a:ext cx="10015537" cy="537398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557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COMITÉS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Thématiques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Communication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Amélioration de</a:t>
                      </a:r>
                      <a:r>
                        <a:rPr lang="fr-FR" sz="1600" baseline="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 outils de communication avec les parents.</a:t>
                      </a:r>
                      <a:endParaRPr lang="fr-FR" sz="1600" noProof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Règlement interne du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Révision  et mise à jour des règlements.</a:t>
                      </a:r>
                      <a:endParaRPr lang="fr-FR" sz="1600" noProof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noProof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Environnement physique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noProof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Aménagement</a:t>
                      </a:r>
                      <a:r>
                        <a:rPr lang="fr-FR" sz="1600" baseline="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et agrandissement des espaces de l’école.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Participation et engagement des parents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Organisation de rencontres et de formations.</a:t>
                      </a:r>
                      <a:r>
                        <a:rPr lang="fr-FR" sz="1600" baseline="0" noProof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1600" baseline="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 les parents.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baseline="0" noProof="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Sécurité autour de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l’école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aseline="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Amélioration des espaces et de rues autour de l’école.</a:t>
                      </a:r>
                      <a:endParaRPr lang="fr-FR" sz="1600" noProof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31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Participation des parents –CPP et </a:t>
                      </a:r>
                      <a:endParaRPr lang="fr-FR" sz="160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Parents 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Partenaires en éducation -PPE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Représentation de parents </a:t>
                      </a:r>
                      <a:r>
                        <a:rPr lang="fr-FR" sz="1600" baseline="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du système éducatif francophone</a:t>
                      </a:r>
                      <a:r>
                        <a:rPr lang="fr-FR" sz="160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au</a:t>
                      </a:r>
                      <a:r>
                        <a:rPr lang="fr-FR" sz="1600" baseline="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sein d’</a:t>
                      </a:r>
                      <a:r>
                        <a:rPr lang="fr-FR" sz="160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organismes provinciaux</a:t>
                      </a:r>
                      <a:r>
                        <a:rPr lang="fr-FR" sz="1600" baseline="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des parents.</a:t>
                      </a:r>
                      <a:endParaRPr lang="fr-FR" sz="1600" noProof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Consultatif du Centre de Douance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Consultation du centre de Douance avec les parents</a:t>
                      </a:r>
                      <a:endParaRPr lang="fr-FR" sz="1600" noProof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50/50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Levées</a:t>
                      </a:r>
                      <a:r>
                        <a:rPr lang="fr-FR" sz="1600" baseline="0" noProof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fonds au bénéfice  du Centre d’excellence artistique de l’Ontario (CEAO)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baseline="0" noProof="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58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276896"/>
              </p:ext>
            </p:extLst>
          </p:nvPr>
        </p:nvGraphicFramePr>
        <p:xfrm>
          <a:off x="971550" y="918484"/>
          <a:ext cx="10278114" cy="545226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799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2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49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Crédits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Débits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99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fr-FR" sz="1800" b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</a:t>
                      </a:r>
                      <a:r>
                        <a:rPr lang="fr-FR" sz="1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solde début année scolaire </a:t>
                      </a:r>
                      <a:r>
                        <a:rPr lang="en-CA" sz="1800" b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2017-2018</a:t>
                      </a:r>
                      <a:endParaRPr lang="en-CA" sz="1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fr-FR" sz="1800" b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(à la fin année scolaire </a:t>
                      </a:r>
                      <a:r>
                        <a:rPr lang="fr-FR" sz="1800" b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2016-2018)</a:t>
                      </a:r>
                      <a:endParaRPr lang="en-CA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232.00</a:t>
                      </a:r>
                      <a:endParaRPr lang="en-CA" sz="1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b="0" i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Fonds CE 2017-2018</a:t>
                      </a:r>
                      <a:endParaRPr lang="en-CA" sz="1800" b="0" i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9,948.32</a:t>
                      </a:r>
                      <a:endParaRPr lang="en-CA" sz="1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b="1" i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Budget</a:t>
                      </a:r>
                      <a:r>
                        <a:rPr lang="en-CA" sz="1800" b="1" i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2017-2018</a:t>
                      </a:r>
                      <a:endParaRPr lang="en-CA" sz="1800" b="1" i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8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10,180.32</a:t>
                      </a:r>
                      <a:endParaRPr lang="en-CA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8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i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Dépenses</a:t>
                      </a:r>
                      <a:endParaRPr lang="en-CA" sz="1800" b="1" i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8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Bourses </a:t>
                      </a:r>
                      <a:r>
                        <a:rPr lang="fr-FR" sz="1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finissants</a:t>
                      </a:r>
                      <a:endParaRPr lang="en-CA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6,500.00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Appui au conseil des élèves</a:t>
                      </a:r>
                      <a:endParaRPr lang="en-CA" sz="1800" b="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1,400.00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Appui achat volumes bibliothèque</a:t>
                      </a:r>
                      <a:endParaRPr lang="en-CA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582.60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Appui au CEAO </a:t>
                      </a:r>
                      <a:endParaRPr lang="en-CA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800.00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9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Appui au club des petit-dejeuners</a:t>
                      </a:r>
                      <a:endParaRPr lang="en-CA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750.00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9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1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800" b="1" i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10,032.60</a:t>
                      </a:r>
                      <a:endParaRPr lang="en-CA" sz="1800" b="1" i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4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9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Solde compte fin d’année </a:t>
                      </a:r>
                      <a:r>
                        <a:rPr lang="fr-FR" sz="18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2017-2018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b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147.72</a:t>
                      </a:r>
                      <a:endParaRPr lang="fr-FR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CA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214776" y="333709"/>
            <a:ext cx="61654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3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Rapport financier 2017-2018</a:t>
            </a:r>
            <a:endParaRPr lang="en-CA" sz="32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4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1385888" y="331953"/>
            <a:ext cx="9144000" cy="791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CA" sz="32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Projets et priorités </a:t>
            </a:r>
            <a:r>
              <a:rPr lang="fr-CA" sz="3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2018-2019</a:t>
            </a:r>
            <a:endParaRPr lang="fr-CA" sz="32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000126" y="1304713"/>
            <a:ext cx="9915524" cy="5181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9725"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49263" eaLnBrk="1" hangingPunct="1">
              <a:spcBef>
                <a:spcPts val="700"/>
              </a:spcBef>
              <a:buSzPct val="100000"/>
            </a:pPr>
            <a:r>
              <a:rPr lang="fr-CA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Axes de travail du CE proposés pour cette année sont les suivants :</a:t>
            </a:r>
          </a:p>
          <a:p>
            <a:pPr marL="344488" indent="-342900" defTabSz="449263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L’environnement physique </a:t>
            </a:r>
            <a:r>
              <a:rPr lang="fr-CA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l’école,</a:t>
            </a:r>
            <a:endParaRPr lang="fr-CA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4488" indent="-342900" defTabSz="449263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endParaRPr lang="fr-CA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4488" indent="-342900" defTabSz="449263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communications avec les parents et </a:t>
            </a:r>
            <a:r>
              <a:rPr lang="fr-CA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direction,</a:t>
            </a:r>
          </a:p>
          <a:p>
            <a:pPr marL="344488" indent="-342900" defTabSz="449263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endParaRPr lang="fr-CA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4488" indent="-342900" defTabSz="449263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sécurité autour de l’école,</a:t>
            </a:r>
            <a:endParaRPr lang="en-CA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4488" indent="-342900" defTabSz="449263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endParaRPr lang="fr-CA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4488" indent="-342900" defTabSz="449263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fr-CA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formation aux parents sur divers thématiques pour leur permettre d’appuyer leurs enfants,</a:t>
            </a:r>
          </a:p>
          <a:p>
            <a:pPr algn="ctr" defTabSz="449263" eaLnBrk="1" hangingPunct="1">
              <a:spcBef>
                <a:spcPts val="700"/>
              </a:spcBef>
              <a:buSzPct val="100000"/>
            </a:pPr>
            <a:r>
              <a:rPr lang="fr-FR" sz="2800" b="1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Joignez-vous à notre conseil d’école!</a:t>
            </a:r>
            <a:endParaRPr lang="fr-FR" sz="2800" b="1" i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3950" y="1987008"/>
            <a:ext cx="3145138" cy="214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6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000376" y="44451"/>
            <a:ext cx="66262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449263" eaLnBrk="1" hangingPunct="1">
              <a:buSzPct val="100000"/>
            </a:pPr>
            <a:r>
              <a:rPr lang="en-US" sz="3600" b="1">
                <a:solidFill>
                  <a:srgbClr val="FFFFFF"/>
                </a:solidFill>
                <a:latin typeface="Tahoma" charset="0"/>
              </a:rPr>
              <a:t>Rapport du Conseil d</a:t>
            </a:r>
            <a:r>
              <a:rPr lang="fr-FR" sz="3600" b="1">
                <a:solidFill>
                  <a:srgbClr val="FFFFFF"/>
                </a:solidFill>
                <a:latin typeface="Tahoma" charset="0"/>
              </a:rPr>
              <a:t>’</a:t>
            </a:r>
            <a:r>
              <a:rPr lang="en-US" sz="3600" b="1">
                <a:solidFill>
                  <a:srgbClr val="FFFFFF"/>
                </a:solidFill>
                <a:latin typeface="Tahoma" charset="0"/>
              </a:rPr>
              <a:t>école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9" t="11281" r="4922" b="12239"/>
          <a:stretch/>
        </p:blipFill>
        <p:spPr>
          <a:xfrm>
            <a:off x="6313488" y="4288665"/>
            <a:ext cx="5203065" cy="2331076"/>
          </a:xfrm>
          <a:prstGeom prst="rect">
            <a:avLst/>
          </a:prstGeom>
        </p:spPr>
      </p:pic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933449" y="870164"/>
            <a:ext cx="10439803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 defTabSz="449263">
              <a:lnSpc>
                <a:spcPct val="150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parents membres du Conseil d’école tiennent à remercier la </a:t>
            </a:r>
            <a:r>
              <a:rPr lang="fr-FR" sz="3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direction, les enseignants ainsi que </a:t>
            </a:r>
            <a:r>
              <a:rPr lang="fr-FR" sz="32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personnel administratif et de soutient de l’école pour leur implication.</a:t>
            </a:r>
            <a:endParaRPr lang="fr-FR" sz="3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46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540</Words>
  <Application>Microsoft Office PowerPoint</Application>
  <PresentationFormat>Grand écran</PresentationFormat>
  <Paragraphs>125</Paragraphs>
  <Slides>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Benamra</dc:creator>
  <cp:lastModifiedBy>Utilisateur Windows</cp:lastModifiedBy>
  <cp:revision>42</cp:revision>
  <dcterms:created xsi:type="dcterms:W3CDTF">2017-09-15T00:31:28Z</dcterms:created>
  <dcterms:modified xsi:type="dcterms:W3CDTF">2021-10-13T16:04:13Z</dcterms:modified>
</cp:coreProperties>
</file>