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8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21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1FDC71-AE67-45FA-8541-C2931B432C15}" v="357" dt="2021-09-20T02:44:36.9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04862-A61F-41CA-807E-45828934D828}" type="datetimeFigureOut">
              <a:rPr lang="en-CA" smtClean="0"/>
              <a:t>2021-10-13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AB97F-69B2-437D-9263-55B56F950229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3773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72EFBCF5-0391-4379-9C82-E27D6B6B5C6D}" type="slidenum">
              <a:rPr lang="ru-RU" sz="1200">
                <a:solidFill>
                  <a:srgbClr val="000000"/>
                </a:solidFill>
                <a:latin typeface="Times New Roman" pitchFamily="16" charset="0"/>
              </a:rPr>
              <a:pPr eaLnBrk="1" hangingPunct="1"/>
              <a:t>1</a:t>
            </a:fld>
            <a:endParaRPr lang="ru-RU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defTabSz="449263" eaLnBrk="1" hangingPunct="1">
              <a:buSzPct val="100000"/>
            </a:pPr>
            <a:fld id="{7C38A4D3-D686-4028-8011-151017239989}" type="slidenum">
              <a:rPr lang="ru-RU" sz="1200" smtClean="0">
                <a:solidFill>
                  <a:srgbClr val="000000"/>
                </a:solidFill>
                <a:latin typeface="Times New Roman" pitchFamily="16" charset="0"/>
              </a:rPr>
              <a:pPr algn="r" defTabSz="449263" eaLnBrk="1" hangingPunct="1">
                <a:buSzPct val="100000"/>
              </a:pPr>
              <a:t>1</a:t>
            </a:fld>
            <a:endParaRPr lang="ru-RU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843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defTabSz="449263" eaLnBrk="1" hangingPunct="1">
              <a:buSzPct val="100000"/>
            </a:pPr>
            <a:fld id="{0679838E-5348-4D84-927D-E7807CCF085D}" type="slidenum">
              <a:rPr lang="ru-RU" sz="1200" smtClean="0">
                <a:solidFill>
                  <a:srgbClr val="4D4D4D"/>
                </a:solidFill>
              </a:rPr>
              <a:pPr algn="r" defTabSz="449263" eaLnBrk="1" hangingPunct="1">
                <a:buSzPct val="100000"/>
              </a:pPr>
              <a:t>1</a:t>
            </a:fld>
            <a:endParaRPr lang="ru-RU" sz="120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576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BBBF70F5-CD1B-4522-B4A9-504CA25658EF}" type="slidenum">
              <a:rPr lang="ru-RU" sz="1200">
                <a:solidFill>
                  <a:srgbClr val="000000"/>
                </a:solidFill>
                <a:latin typeface="Times New Roman" pitchFamily="16" charset="0"/>
              </a:rPr>
              <a:pPr eaLnBrk="1" hangingPunct="1"/>
              <a:t>2</a:t>
            </a:fld>
            <a:endParaRPr lang="ru-RU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defTabSz="449263" eaLnBrk="1" hangingPunct="1">
              <a:buSzPct val="100000"/>
            </a:pPr>
            <a:fld id="{654F2701-014D-47D4-9B2A-7DA5E5F8E82B}" type="slidenum">
              <a:rPr lang="ru-RU" sz="1200" smtClean="0">
                <a:solidFill>
                  <a:srgbClr val="000000"/>
                </a:solidFill>
                <a:latin typeface="Times New Roman" pitchFamily="16" charset="0"/>
              </a:rPr>
              <a:pPr algn="r" defTabSz="449263" eaLnBrk="1" hangingPunct="1">
                <a:buSzPct val="100000"/>
              </a:pPr>
              <a:t>2</a:t>
            </a:fld>
            <a:endParaRPr lang="ru-RU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946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defTabSz="449263" eaLnBrk="1" hangingPunct="1">
              <a:buSzPct val="100000"/>
            </a:pPr>
            <a:fld id="{FEB0E3D1-2971-4E95-A9BF-218882C7716B}" type="slidenum">
              <a:rPr lang="ru-RU" sz="1200" smtClean="0">
                <a:solidFill>
                  <a:srgbClr val="4D4D4D"/>
                </a:solidFill>
              </a:rPr>
              <a:pPr algn="r" defTabSz="449263" eaLnBrk="1" hangingPunct="1">
                <a:buSzPct val="100000"/>
              </a:pPr>
              <a:t>2</a:t>
            </a:fld>
            <a:endParaRPr lang="ru-RU" sz="120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986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3E9D05A-163E-4B2A-805B-C0EE3B3F74E2}" type="slidenum">
              <a:rPr lang="ru-RU" sz="1200">
                <a:solidFill>
                  <a:srgbClr val="000000"/>
                </a:solidFill>
                <a:latin typeface="Times New Roman" pitchFamily="16" charset="0"/>
              </a:rPr>
              <a:pPr eaLnBrk="1" hangingPunct="1"/>
              <a:t>3</a:t>
            </a:fld>
            <a:endParaRPr lang="ru-RU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defTabSz="449263" eaLnBrk="1" hangingPunct="1">
              <a:buSzPct val="100000"/>
            </a:pPr>
            <a:fld id="{0A60BC4D-4E9C-451E-9D75-935848253EFF}" type="slidenum">
              <a:rPr lang="ru-RU" sz="1200" smtClean="0">
                <a:solidFill>
                  <a:srgbClr val="000000"/>
                </a:solidFill>
                <a:latin typeface="Times New Roman" pitchFamily="16" charset="0"/>
              </a:rPr>
              <a:pPr algn="r" defTabSz="449263" eaLnBrk="1" hangingPunct="1">
                <a:buSzPct val="100000"/>
              </a:pPr>
              <a:t>3</a:t>
            </a:fld>
            <a:endParaRPr lang="ru-RU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048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defTabSz="449263" eaLnBrk="1" hangingPunct="1">
              <a:buSzPct val="100000"/>
            </a:pPr>
            <a:fld id="{FD18560C-4B3A-4CB5-BC17-8928AA2DCC0C}" type="slidenum">
              <a:rPr lang="ru-RU" sz="1200" smtClean="0">
                <a:solidFill>
                  <a:srgbClr val="4D4D4D"/>
                </a:solidFill>
              </a:rPr>
              <a:pPr algn="r" defTabSz="449263" eaLnBrk="1" hangingPunct="1">
                <a:buSzPct val="100000"/>
              </a:pPr>
              <a:t>3</a:t>
            </a:fld>
            <a:endParaRPr lang="ru-RU" sz="120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408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BAF25E9B-5FDD-4063-87EE-62DBC03687FD}" type="slidenum">
              <a:rPr lang="ru-RU" sz="1200">
                <a:solidFill>
                  <a:srgbClr val="000000"/>
                </a:solidFill>
                <a:latin typeface="Times New Roman" pitchFamily="16" charset="0"/>
              </a:rPr>
              <a:pPr eaLnBrk="1" hangingPunct="1"/>
              <a:t>4</a:t>
            </a:fld>
            <a:endParaRPr lang="ru-RU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defTabSz="449263" eaLnBrk="1" hangingPunct="1">
              <a:buSzPct val="100000"/>
            </a:pPr>
            <a:fld id="{1666E6CF-7B72-4E07-B70F-8242FD01461B}" type="slidenum">
              <a:rPr lang="ru-RU" sz="1200" smtClean="0">
                <a:solidFill>
                  <a:srgbClr val="000000"/>
                </a:solidFill>
                <a:latin typeface="Times New Roman" pitchFamily="16" charset="0"/>
              </a:rPr>
              <a:pPr algn="r" defTabSz="449263" eaLnBrk="1" hangingPunct="1">
                <a:buSzPct val="100000"/>
              </a:pPr>
              <a:t>4</a:t>
            </a:fld>
            <a:endParaRPr lang="ru-RU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253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defTabSz="449263" eaLnBrk="1" hangingPunct="1">
              <a:buSzPct val="100000"/>
            </a:pPr>
            <a:fld id="{910FB0F2-8447-4C21-A680-573112410C3E}" type="slidenum">
              <a:rPr lang="ru-RU" sz="1200" smtClean="0">
                <a:solidFill>
                  <a:srgbClr val="4D4D4D"/>
                </a:solidFill>
              </a:rPr>
              <a:pPr algn="r" defTabSz="449263" eaLnBrk="1" hangingPunct="1">
                <a:buSzPct val="100000"/>
              </a:pPr>
              <a:t>4</a:t>
            </a:fld>
            <a:endParaRPr lang="ru-RU" sz="120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681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40EE218C-8A30-4304-B68B-B46BA08F0C30}" type="slidenum">
              <a:rPr lang="ru-RU" sz="1200">
                <a:solidFill>
                  <a:srgbClr val="000000"/>
                </a:solidFill>
                <a:latin typeface="Times New Roman" pitchFamily="16" charset="0"/>
              </a:rPr>
              <a:pPr eaLnBrk="1" hangingPunct="1"/>
              <a:t>6</a:t>
            </a:fld>
            <a:endParaRPr lang="ru-RU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defTabSz="449263" eaLnBrk="1" hangingPunct="1">
              <a:buSzPct val="100000"/>
            </a:pPr>
            <a:fld id="{80543A8C-61FD-46F9-8592-6080A593C4E8}" type="slidenum">
              <a:rPr lang="ru-RU" sz="1200" smtClean="0">
                <a:solidFill>
                  <a:srgbClr val="000000"/>
                </a:solidFill>
                <a:latin typeface="Times New Roman" pitchFamily="16" charset="0"/>
              </a:rPr>
              <a:pPr algn="r" defTabSz="449263" eaLnBrk="1" hangingPunct="1">
                <a:buSzPct val="100000"/>
              </a:pPr>
              <a:t>6</a:t>
            </a:fld>
            <a:endParaRPr lang="ru-RU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765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7654" name="Text Box 4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defTabSz="449263" eaLnBrk="1" hangingPunct="1">
              <a:buSzPct val="100000"/>
            </a:pPr>
            <a:fld id="{A4E1D40E-AD96-4521-87F7-364D94D03E61}" type="slidenum">
              <a:rPr lang="ru-RU" sz="1200" smtClean="0">
                <a:solidFill>
                  <a:srgbClr val="4D4D4D"/>
                </a:solidFill>
              </a:rPr>
              <a:pPr algn="r" defTabSz="449263" eaLnBrk="1" hangingPunct="1">
                <a:buSzPct val="100000"/>
              </a:pPr>
              <a:t>6</a:t>
            </a:fld>
            <a:endParaRPr lang="ru-RU" sz="120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523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C09F-FFD7-463D-B367-317E0DDDA08D}" type="datetimeFigureOut">
              <a:rPr lang="en-CA" smtClean="0"/>
              <a:t>2021-10-13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8C7C-0220-4E47-8178-BC9D151629ED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3980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C09F-FFD7-463D-B367-317E0DDDA08D}" type="datetimeFigureOut">
              <a:rPr lang="en-CA" smtClean="0"/>
              <a:t>2021-10-13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8C7C-0220-4E47-8178-BC9D151629ED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8524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C09F-FFD7-463D-B367-317E0DDDA08D}" type="datetimeFigureOut">
              <a:rPr lang="en-CA" smtClean="0"/>
              <a:t>2021-10-13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8C7C-0220-4E47-8178-BC9D151629ED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0914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C09F-FFD7-463D-B367-317E0DDDA08D}" type="datetimeFigureOut">
              <a:rPr lang="en-CA" smtClean="0"/>
              <a:t>2021-10-13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8C7C-0220-4E47-8178-BC9D151629ED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666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C09F-FFD7-463D-B367-317E0DDDA08D}" type="datetimeFigureOut">
              <a:rPr lang="en-CA" smtClean="0"/>
              <a:t>2021-10-13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8C7C-0220-4E47-8178-BC9D151629ED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085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C09F-FFD7-463D-B367-317E0DDDA08D}" type="datetimeFigureOut">
              <a:rPr lang="en-CA" smtClean="0"/>
              <a:t>2021-10-13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8C7C-0220-4E47-8178-BC9D151629ED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4266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C09F-FFD7-463D-B367-317E0DDDA08D}" type="datetimeFigureOut">
              <a:rPr lang="en-CA" smtClean="0"/>
              <a:t>2021-10-13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8C7C-0220-4E47-8178-BC9D151629ED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3746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C09F-FFD7-463D-B367-317E0DDDA08D}" type="datetimeFigureOut">
              <a:rPr lang="en-CA" smtClean="0"/>
              <a:t>2021-10-13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8C7C-0220-4E47-8178-BC9D151629ED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7606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C09F-FFD7-463D-B367-317E0DDDA08D}" type="datetimeFigureOut">
              <a:rPr lang="en-CA" smtClean="0"/>
              <a:t>2021-10-13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8C7C-0220-4E47-8178-BC9D151629ED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6229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C09F-FFD7-463D-B367-317E0DDDA08D}" type="datetimeFigureOut">
              <a:rPr lang="en-CA" smtClean="0"/>
              <a:t>2021-10-13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8C7C-0220-4E47-8178-BC9D151629ED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9367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C09F-FFD7-463D-B367-317E0DDDA08D}" type="datetimeFigureOut">
              <a:rPr lang="en-CA" smtClean="0"/>
              <a:t>2021-10-13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8C7C-0220-4E47-8178-BC9D151629ED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244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9C09F-FFD7-463D-B367-317E0DDDA08D}" type="datetimeFigureOut">
              <a:rPr lang="en-CA" smtClean="0"/>
              <a:t>2021-10-13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A8C7C-0220-4E47-8178-BC9D151629ED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145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epeo.on.ca/wp-content/uploads/2018/08/ADE01-DA1_ConseilEcole.pdf?fbclid=IwAR1d-H-rjQH1DtnDmrnyNLZkv6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89" y="3292475"/>
            <a:ext cx="4752975" cy="356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3000376" y="44451"/>
            <a:ext cx="66262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449263" eaLnBrk="1" hangingPunct="1">
              <a:buSzPct val="100000"/>
            </a:pPr>
            <a:r>
              <a:rPr lang="en-US" sz="3600" b="1" dirty="0">
                <a:solidFill>
                  <a:srgbClr val="FFFFFF"/>
                </a:solidFill>
                <a:latin typeface="Tahoma"/>
                <a:ea typeface="ＭＳ Ｐゴシック"/>
                <a:cs typeface="Tahoma"/>
              </a:rPr>
              <a:t>Rapport </a:t>
            </a:r>
            <a:r>
              <a:rPr lang="en-US" sz="3600" b="1" dirty="0" err="1">
                <a:solidFill>
                  <a:srgbClr val="FFFFFF"/>
                </a:solidFill>
                <a:latin typeface="Tahoma"/>
                <a:ea typeface="ＭＳ Ｐゴシック"/>
                <a:cs typeface="Tahoma"/>
              </a:rPr>
              <a:t>duConseil</a:t>
            </a:r>
            <a:r>
              <a:rPr lang="en-US" sz="3600" b="1" dirty="0">
                <a:solidFill>
                  <a:srgbClr val="FFFFFF"/>
                </a:solidFill>
                <a:latin typeface="Tahoma"/>
                <a:ea typeface="ＭＳ Ｐゴシック"/>
                <a:cs typeface="Tahoma"/>
              </a:rPr>
              <a:t> d</a:t>
            </a:r>
            <a:r>
              <a:rPr lang="fr-FR" sz="3600" b="1" dirty="0">
                <a:solidFill>
                  <a:srgbClr val="FFFFFF"/>
                </a:solidFill>
                <a:latin typeface="Tahoma"/>
                <a:ea typeface="ＭＳ Ｐゴシック"/>
                <a:cs typeface="Tahoma"/>
              </a:rPr>
              <a:t>’</a:t>
            </a:r>
            <a:r>
              <a:rPr lang="en-US" sz="3600" b="1" dirty="0">
                <a:solidFill>
                  <a:srgbClr val="FFFFFF"/>
                </a:solidFill>
                <a:latin typeface="Tahoma"/>
                <a:ea typeface="ＭＳ Ｐゴシック"/>
                <a:cs typeface="Tahoma"/>
              </a:rPr>
              <a:t>école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1524000" y="1628775"/>
            <a:ext cx="91440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t"/>
          <a:lstStyle/>
          <a:p>
            <a:pPr marL="342900" indent="-339725" algn="ctr" defTabSz="449263">
              <a:spcBef>
                <a:spcPts val="900"/>
              </a:spcBef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n-US" sz="3200" b="1" dirty="0">
              <a:solidFill>
                <a:srgbClr val="33333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39725" algn="ctr" defTabSz="449263">
              <a:spcBef>
                <a:spcPts val="900"/>
              </a:spcBef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fr-FR" sz="3200" b="1" dirty="0">
                <a:solidFill>
                  <a:srgbClr val="3333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Rapport du Conseil d’école </a:t>
            </a:r>
          </a:p>
          <a:p>
            <a:pPr marL="342900" indent="-339725" algn="ctr" defTabSz="449263">
              <a:spcBef>
                <a:spcPts val="900"/>
              </a:spcBef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fr-FR" sz="3200" b="1" dirty="0">
                <a:solidFill>
                  <a:srgbClr val="333333"/>
                </a:solidFill>
                <a:latin typeface="Tahoma"/>
                <a:ea typeface="Tahoma"/>
                <a:cs typeface="Tahoma"/>
              </a:rPr>
              <a:t>pour l’année 2020-2021  </a:t>
            </a:r>
            <a:endParaRPr lang="fr-FR" sz="3200" b="1" dirty="0">
              <a:solidFill>
                <a:srgbClr val="33333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31954" y="4057650"/>
            <a:ext cx="4129087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2000" i="1" dirty="0">
                <a:latin typeface="Tahoma"/>
                <a:ea typeface="Tahoma"/>
                <a:cs typeface="Tahoma"/>
              </a:rPr>
              <a:t>Présentée de la part de</a:t>
            </a:r>
          </a:p>
          <a:p>
            <a:r>
              <a:rPr lang="fr-FR" sz="2000" i="1" dirty="0">
                <a:latin typeface="Tahoma"/>
                <a:ea typeface="Tahoma"/>
                <a:cs typeface="Tahoma"/>
              </a:rPr>
              <a:t>Iman Hassan</a:t>
            </a:r>
            <a:endParaRPr lang="fr-FR" sz="20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2000" i="1" dirty="0">
                <a:latin typeface="Tahoma"/>
                <a:ea typeface="Tahoma"/>
                <a:cs typeface="Tahoma"/>
              </a:rPr>
              <a:t>Présidente du CE 2020-2021</a:t>
            </a:r>
            <a:endParaRPr lang="fr-FR" sz="20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r-FR" sz="20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r-FR" sz="20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r-FR" sz="20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06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3000376" y="44451"/>
            <a:ext cx="66262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449263" eaLnBrk="1" hangingPunct="1">
              <a:buSzPct val="100000"/>
            </a:pPr>
            <a:r>
              <a:rPr lang="en-US" sz="3600" b="1">
                <a:solidFill>
                  <a:srgbClr val="FFFFFF"/>
                </a:solidFill>
                <a:latin typeface="Tahoma" charset="0"/>
              </a:rPr>
              <a:t>Rapport du Conseil d</a:t>
            </a:r>
            <a:r>
              <a:rPr lang="fr-FR" sz="3600" b="1">
                <a:solidFill>
                  <a:srgbClr val="FFFFFF"/>
                </a:solidFill>
                <a:latin typeface="Tahoma" charset="0"/>
              </a:rPr>
              <a:t>’</a:t>
            </a:r>
            <a:r>
              <a:rPr lang="en-US" sz="3600" b="1">
                <a:solidFill>
                  <a:srgbClr val="FFFFFF"/>
                </a:solidFill>
                <a:latin typeface="Tahoma" charset="0"/>
              </a:rPr>
              <a:t>école</a:t>
            </a: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197735" y="612028"/>
            <a:ext cx="959476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 defTabSz="449263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200" b="1" dirty="0">
                <a:solidFill>
                  <a:srgbClr val="3333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conseils d’écoles (CE) des espaces d’implication des parents en milieu scolaire</a:t>
            </a: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437881" y="1773239"/>
            <a:ext cx="8361699" cy="4498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39775" indent="-282575"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just" defTabSz="449263" eaLnBrk="1" hangingPunct="1">
              <a:spcBef>
                <a:spcPts val="600"/>
              </a:spcBef>
              <a:buClr>
                <a:srgbClr val="4D4D4D"/>
              </a:buClr>
              <a:buSzPct val="100000"/>
            </a:pPr>
            <a:endParaRPr lang="fr-FR" dirty="0">
              <a:solidFill>
                <a:srgbClr val="4D4D4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defTabSz="449263" eaLnBrk="1" hangingPunct="1">
              <a:spcBef>
                <a:spcPts val="600"/>
              </a:spcBef>
              <a:buClr>
                <a:srgbClr val="4D4D4D"/>
              </a:buClr>
              <a:buSzPct val="100000"/>
            </a:pPr>
            <a:endParaRPr lang="fr-FR" dirty="0">
              <a:solidFill>
                <a:srgbClr val="4D4D4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defTabSz="449263" eaLnBrk="1" hangingPunct="1">
              <a:spcBef>
                <a:spcPts val="600"/>
              </a:spcBef>
              <a:buClr>
                <a:srgbClr val="4D4D4D"/>
              </a:buClr>
              <a:buSzPct val="100000"/>
            </a:pPr>
            <a:r>
              <a:rPr lang="fr-FR" dirty="0">
                <a:solidFill>
                  <a:srgbClr val="4D4D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mission des conseils d’écoles est de favoriser l’implication des parents dans la vie scolaire et parascolaire de leurs enfants. </a:t>
            </a:r>
          </a:p>
          <a:p>
            <a:pPr marL="457200" lvl="1" indent="0" algn="just" defTabSz="449263" eaLnBrk="1" hangingPunct="1">
              <a:spcBef>
                <a:spcPts val="600"/>
              </a:spcBef>
              <a:buClr>
                <a:srgbClr val="4D4D4D"/>
              </a:buClr>
              <a:buSzPct val="100000"/>
            </a:pPr>
            <a:endParaRPr lang="fr-FR" dirty="0">
              <a:solidFill>
                <a:srgbClr val="4D4D4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defTabSz="449263" eaLnBrk="1" hangingPunct="1">
              <a:spcBef>
                <a:spcPts val="600"/>
              </a:spcBef>
              <a:buClr>
                <a:srgbClr val="4D4D4D"/>
              </a:buClr>
              <a:buSzPct val="100000"/>
            </a:pPr>
            <a:r>
              <a:rPr lang="fr-FR" dirty="0">
                <a:solidFill>
                  <a:srgbClr val="4D4D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CE sont des instances consultatives travaillant avec les directions des écoles et les conseils </a:t>
            </a:r>
            <a:r>
              <a:rPr lang="fr-FR">
                <a:solidFill>
                  <a:srgbClr val="4D4D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scolaires.</a:t>
            </a:r>
          </a:p>
          <a:p>
            <a:pPr marL="0" indent="0" algn="just" defTabSz="449263" eaLnBrk="1" hangingPunct="1">
              <a:spcBef>
                <a:spcPts val="600"/>
              </a:spcBef>
              <a:buClr>
                <a:srgbClr val="4D4D4D"/>
              </a:buClr>
              <a:buSzPct val="100000"/>
            </a:pPr>
            <a:endParaRPr lang="fr-FR" dirty="0">
              <a:solidFill>
                <a:srgbClr val="4D4D4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defTabSz="449263" eaLnBrk="1" hangingPunct="1">
              <a:spcBef>
                <a:spcPts val="600"/>
              </a:spcBef>
              <a:buClr>
                <a:srgbClr val="4D4D4D"/>
              </a:buClr>
              <a:buSzPct val="100000"/>
            </a:pPr>
            <a:r>
              <a:rPr lang="fr-CA" sz="1200" dirty="0">
                <a:solidFill>
                  <a:schemeClr val="tx1"/>
                </a:solidFill>
                <a:hlinkClick r:id="rId3"/>
              </a:rPr>
              <a:t>https://cepeo.on.ca/wp-content/uploads/2018/08/ADE01-DA1_ConseilEcole.pdf?fbclid=IwAR1d-H-rjQH1DtnDmrnyNLZkv6</a:t>
            </a:r>
            <a:r>
              <a:rPr lang="fr-CA" sz="1200" dirty="0">
                <a:solidFill>
                  <a:schemeClr val="tx1"/>
                </a:solidFill>
              </a:rPr>
              <a:t> </a:t>
            </a:r>
            <a:r>
              <a:rPr lang="fr-CA" dirty="0"/>
              <a:t>nWaHw450VIV8HXqvRWaeMchChJzV3a6U</a:t>
            </a:r>
          </a:p>
          <a:p>
            <a:pPr marL="0" indent="0" algn="just" defTabSz="449263" eaLnBrk="1" hangingPunct="1">
              <a:spcBef>
                <a:spcPts val="600"/>
              </a:spcBef>
              <a:buClr>
                <a:srgbClr val="4D4D4D"/>
              </a:buClr>
              <a:buSzPct val="100000"/>
            </a:pPr>
            <a:endParaRPr lang="fr-FR" dirty="0">
              <a:solidFill>
                <a:srgbClr val="4D4D4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5795" y="2083538"/>
            <a:ext cx="2952101" cy="2952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71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1624717" y="181512"/>
            <a:ext cx="91440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 defTabSz="449263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CA" sz="32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Composition du Conseil d</a:t>
            </a:r>
            <a:r>
              <a:rPr lang="fr-FR" sz="32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fr-CA" sz="32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école à DLS</a:t>
            </a:r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520521" y="743487"/>
            <a:ext cx="11352392" cy="5899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t"/>
          <a:lstStyle>
            <a:lvl1pPr marL="339725" indent="-339725"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39775" indent="-282575"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defTabSz="449263" eaLnBrk="1" hangingPunct="1">
              <a:buClr>
                <a:srgbClr val="000000"/>
              </a:buClr>
              <a:buSzPct val="100000"/>
            </a:pPr>
            <a:endParaRPr lang="fr-FR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defTabSz="449263" eaLnBrk="1" hangingPunct="1">
              <a:buClr>
                <a:srgbClr val="000000"/>
              </a:buClr>
              <a:buSzPct val="100000"/>
            </a:pPr>
            <a:r>
              <a:rPr lang="fr-FR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-	Représentant(s) de la direction</a:t>
            </a:r>
          </a:p>
          <a:p>
            <a:pPr marL="0" indent="0" defTabSz="449263" eaLnBrk="1" hangingPunct="1">
              <a:buClr>
                <a:srgbClr val="000000"/>
              </a:buClr>
              <a:buSzPct val="100000"/>
            </a:pPr>
            <a:endParaRPr lang="fr-FR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defTabSz="449263" eaLnBrk="1" hangingPunct="1">
              <a:buClr>
                <a:srgbClr val="000000"/>
              </a:buClr>
              <a:buSzPct val="100000"/>
            </a:pPr>
            <a:r>
              <a:rPr lang="fr-FR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-	Représentant(s) des enseignants</a:t>
            </a:r>
          </a:p>
          <a:p>
            <a:pPr marL="0" indent="0" defTabSz="449263" eaLnBrk="1" hangingPunct="1">
              <a:buClr>
                <a:srgbClr val="000000"/>
              </a:buClr>
              <a:buSzPct val="100000"/>
            </a:pPr>
            <a:endParaRPr lang="fr-FR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defTabSz="449263" eaLnBrk="1" hangingPunct="1">
              <a:buClr>
                <a:srgbClr val="000000"/>
              </a:buClr>
              <a:buSzPct val="100000"/>
            </a:pPr>
            <a:r>
              <a:rPr lang="fr-FR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-	Représentants des programmes</a:t>
            </a:r>
          </a:p>
          <a:p>
            <a:pPr marL="0" indent="0" defTabSz="449263" eaLnBrk="1" hangingPunct="1">
              <a:buClr>
                <a:srgbClr val="000000"/>
              </a:buClr>
              <a:buSzPct val="100000"/>
            </a:pPr>
            <a:endParaRPr lang="fr-FR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defTabSz="449263" eaLnBrk="1" hangingPunct="1">
              <a:buClr>
                <a:srgbClr val="000000"/>
              </a:buClr>
              <a:buSzPct val="100000"/>
            </a:pPr>
            <a:r>
              <a:rPr lang="fr-FR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-	Représentant(s) du Conseil des élèves</a:t>
            </a:r>
          </a:p>
          <a:p>
            <a:pPr marL="0" indent="0" defTabSz="449263" eaLnBrk="1" hangingPunct="1">
              <a:buClr>
                <a:srgbClr val="000000"/>
              </a:buClr>
              <a:buSzPct val="100000"/>
            </a:pPr>
            <a:endParaRPr lang="fr-FR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defTabSz="449263" eaLnBrk="1" hangingPunct="1">
              <a:buClr>
                <a:srgbClr val="000000"/>
              </a:buClr>
              <a:buSzPct val="100000"/>
            </a:pPr>
            <a:r>
              <a:rPr lang="fr-FR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-	Parents membres: </a:t>
            </a:r>
          </a:p>
          <a:p>
            <a:pPr marL="0" indent="0" defTabSz="449263" eaLnBrk="1" hangingPunct="1">
              <a:buClr>
                <a:srgbClr val="000000"/>
              </a:buClr>
              <a:buSzPct val="100000"/>
            </a:pPr>
            <a:r>
              <a:rPr lang="fr-FR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parent ou tuteur/tutrice qui a remis un formulaire de 	Déclaration de 				candidature en début d’année et qui a un enfant inscrit à DLS. </a:t>
            </a:r>
          </a:p>
          <a:p>
            <a:pPr marL="0" indent="0" defTabSz="449263" eaLnBrk="1" hangingPunct="1">
              <a:buClr>
                <a:srgbClr val="000000"/>
              </a:buClr>
              <a:buSzPct val="100000"/>
            </a:pPr>
            <a:r>
              <a:rPr lang="fr-FR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</a:p>
          <a:p>
            <a:pPr marL="0" indent="0" defTabSz="449263" eaLnBrk="1" hangingPunct="1">
              <a:buClr>
                <a:srgbClr val="000000"/>
              </a:buClr>
              <a:buSzPct val="100000"/>
            </a:pPr>
            <a:r>
              <a:rPr lang="fr-FR" dirty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		Parmi lesquels 4 élus pour les postes de: </a:t>
            </a:r>
            <a:r>
              <a:rPr lang="fr-FR" dirty="0" err="1">
                <a:solidFill>
                  <a:srgbClr val="000000"/>
                </a:solidFill>
                <a:latin typeface="Tahoma"/>
                <a:ea typeface="Tahoma"/>
                <a:cs typeface="Tahoma"/>
              </a:rPr>
              <a:t>président-e</a:t>
            </a:r>
            <a:r>
              <a:rPr lang="fr-FR" dirty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, </a:t>
            </a:r>
            <a:r>
              <a:rPr lang="fr-FR" dirty="0" err="1">
                <a:solidFill>
                  <a:srgbClr val="000000"/>
                </a:solidFill>
                <a:latin typeface="Tahoma"/>
                <a:ea typeface="Tahoma"/>
                <a:cs typeface="Tahoma"/>
              </a:rPr>
              <a:t>vice-président-e</a:t>
            </a:r>
            <a:r>
              <a:rPr lang="fr-FR" dirty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, 			secrétaire et trésorier-ère.</a:t>
            </a:r>
          </a:p>
          <a:p>
            <a:pPr marL="0" indent="0" defTabSz="449263" eaLnBrk="1" hangingPunct="1">
              <a:buClr>
                <a:srgbClr val="000000"/>
              </a:buClr>
              <a:buSzPct val="100000"/>
            </a:pPr>
            <a:endParaRPr lang="fr-FR" dirty="0">
              <a:solidFill>
                <a:srgbClr val="B8210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defTabSz="449263" eaLnBrk="1" hangingPunct="1"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</a:pPr>
            <a:endParaRPr lang="fr-FR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defTabSz="449263" eaLnBrk="1" hangingPunct="1"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</a:pPr>
            <a:endParaRPr lang="fr-FR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9835" y="1017528"/>
            <a:ext cx="3718882" cy="2822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27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450759" y="426245"/>
            <a:ext cx="10882647" cy="1402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 defTabSz="449263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CA" sz="2400" b="1" dirty="0">
                <a:solidFill>
                  <a:srgbClr val="333333"/>
                </a:solidFill>
              </a:rPr>
              <a:t> </a:t>
            </a:r>
            <a:r>
              <a:rPr lang="en-CA" sz="3200" b="1" dirty="0">
                <a:solidFill>
                  <a:srgbClr val="3333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Conseil d</a:t>
            </a:r>
            <a:r>
              <a:rPr lang="fr-FR" sz="3200" b="1" dirty="0">
                <a:solidFill>
                  <a:srgbClr val="3333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fr-CA" sz="3200" b="1" dirty="0">
                <a:solidFill>
                  <a:srgbClr val="3333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école  </a:t>
            </a:r>
          </a:p>
          <a:p>
            <a:pPr algn="ctr" defTabSz="449263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CA" sz="3200" b="1" dirty="0">
                <a:solidFill>
                  <a:srgbClr val="333333"/>
                </a:solidFill>
                <a:latin typeface="Tahoma"/>
                <a:ea typeface="Tahoma"/>
                <a:cs typeface="Tahoma"/>
              </a:rPr>
              <a:t> l’exécutif de l’année 2020-2021</a:t>
            </a:r>
            <a:endParaRPr lang="fr-CA" sz="3200" b="1" dirty="0">
              <a:solidFill>
                <a:srgbClr val="33333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defTabSz="449263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CA" sz="3200" b="1" dirty="0">
              <a:solidFill>
                <a:srgbClr val="33333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386014" y="3629025"/>
            <a:ext cx="8115300" cy="175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t"/>
          <a:lstStyle>
            <a:lvl1pPr marL="457200" indent="-457200" eaLnBrk="0" hangingPunct="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342900" indent="-342900" defTabSz="449263" eaLnBrk="1" hangingPunct="1">
              <a:lnSpc>
                <a:spcPct val="80000"/>
              </a:lnSpc>
              <a:spcBef>
                <a:spcPts val="475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fr-FR" dirty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Présidente: 							</a:t>
            </a:r>
            <a:r>
              <a:rPr lang="fr-FR" dirty="0">
                <a:solidFill>
                  <a:schemeClr val="tx1"/>
                </a:solidFill>
                <a:latin typeface="Tahoma"/>
                <a:ea typeface="Tahoma"/>
                <a:cs typeface="Tahoma"/>
              </a:rPr>
              <a:t>Iman Hassan</a:t>
            </a:r>
            <a:endParaRPr lang="fr-FR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defTabSz="449263" eaLnBrk="1" hangingPunct="1">
              <a:lnSpc>
                <a:spcPct val="80000"/>
              </a:lnSpc>
              <a:spcBef>
                <a:spcPts val="475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  <a:latin typeface="Tahoma"/>
                <a:ea typeface="Tahoma"/>
                <a:cs typeface="Tahoma"/>
              </a:rPr>
              <a:t>Vice-présidente:                          Pascale Hough</a:t>
            </a:r>
            <a:endParaRPr lang="fr-FR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defTabSz="449263" eaLnBrk="1" hangingPunct="1">
              <a:lnSpc>
                <a:spcPct val="80000"/>
              </a:lnSpc>
              <a:spcBef>
                <a:spcPts val="475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  <a:latin typeface="Tahoma"/>
                <a:ea typeface="Tahoma"/>
                <a:cs typeface="Tahoma"/>
              </a:rPr>
              <a:t>Trésorier :                                  Johanne Rousseau</a:t>
            </a:r>
          </a:p>
          <a:p>
            <a:pPr marL="342900" indent="-342900" defTabSz="449263" eaLnBrk="1" hangingPunct="1">
              <a:lnSpc>
                <a:spcPct val="80000"/>
              </a:lnSpc>
              <a:spcBef>
                <a:spcPts val="475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  <a:latin typeface="Tahoma"/>
                <a:ea typeface="Tahoma"/>
                <a:cs typeface="Tahoma"/>
              </a:rPr>
              <a:t>Secrétaire : 							Elizabeth Saint</a:t>
            </a:r>
          </a:p>
          <a:p>
            <a:pPr marL="0" indent="0" defTabSz="449263">
              <a:spcAft>
                <a:spcPts val="600"/>
              </a:spcAft>
            </a:pPr>
            <a:endParaRPr lang="fr-FR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5369" y="1502910"/>
            <a:ext cx="1353429" cy="1889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00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75763" y="452787"/>
            <a:ext cx="96398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49263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CA" sz="3200" b="1" dirty="0">
                <a:solidFill>
                  <a:srgbClr val="3333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</a:t>
            </a:r>
            <a:r>
              <a:rPr lang="fr-CA" sz="3200" b="1" dirty="0">
                <a:solidFill>
                  <a:srgbClr val="3333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comités de travail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034102"/>
              </p:ext>
            </p:extLst>
          </p:nvPr>
        </p:nvGraphicFramePr>
        <p:xfrm>
          <a:off x="1292086" y="1170608"/>
          <a:ext cx="8552320" cy="143225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3891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60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29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COMITÉS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Thématiques</a:t>
                      </a:r>
                      <a:r>
                        <a:rPr lang="fr-FR" sz="1600" baseline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93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Participations et engagement des parents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Tahoma"/>
                        <a:ea typeface="Tahoma"/>
                        <a:cs typeface="Tahoma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noProof="0" dirty="0">
                          <a:effectLst/>
                          <a:latin typeface="Tahoma"/>
                          <a:ea typeface="Tahoma"/>
                          <a:cs typeface="Tahoma"/>
                        </a:rPr>
                        <a:t>S'occupe d'organiser des ateliers avec différentes thématiques au cours de l'année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583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3000376" y="44451"/>
            <a:ext cx="66262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449263" eaLnBrk="1" hangingPunct="1">
              <a:buSzPct val="100000"/>
            </a:pPr>
            <a:r>
              <a:rPr lang="en-US" sz="3600" b="1">
                <a:solidFill>
                  <a:srgbClr val="FFFFFF"/>
                </a:solidFill>
                <a:latin typeface="Tahoma" charset="0"/>
              </a:rPr>
              <a:t>Rapport du Conseil d</a:t>
            </a:r>
            <a:r>
              <a:rPr lang="fr-FR" sz="3600" b="1">
                <a:solidFill>
                  <a:srgbClr val="FFFFFF"/>
                </a:solidFill>
                <a:latin typeface="Tahoma" charset="0"/>
              </a:rPr>
              <a:t>’</a:t>
            </a:r>
            <a:r>
              <a:rPr lang="en-US" sz="3600" b="1">
                <a:solidFill>
                  <a:srgbClr val="FFFFFF"/>
                </a:solidFill>
                <a:latin typeface="Tahoma" charset="0"/>
              </a:rPr>
              <a:t>école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9" t="11281" r="4922" b="12239"/>
          <a:stretch/>
        </p:blipFill>
        <p:spPr>
          <a:xfrm>
            <a:off x="6313488" y="4288665"/>
            <a:ext cx="5203065" cy="2331076"/>
          </a:xfrm>
          <a:prstGeom prst="rect">
            <a:avLst/>
          </a:prstGeom>
        </p:spPr>
      </p:pic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933449" y="870164"/>
            <a:ext cx="10439803" cy="3049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 algn="ctr" defTabSz="449263">
              <a:lnSpc>
                <a:spcPct val="150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parents membres du Conseil d’école tiennent à remercier la direction, les enseignants ainsi que le personnel administratif et de soutient de l’école pour leur implication.</a:t>
            </a:r>
          </a:p>
        </p:txBody>
      </p:sp>
    </p:spTree>
    <p:extLst>
      <p:ext uri="{BB962C8B-B14F-4D97-AF65-F5344CB8AC3E}">
        <p14:creationId xmlns:p14="http://schemas.microsoft.com/office/powerpoint/2010/main" val="410346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354</Words>
  <Application>Microsoft Office PowerPoint</Application>
  <PresentationFormat>Grand écran</PresentationFormat>
  <Paragraphs>60</Paragraphs>
  <Slides>6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4" baseType="lpstr">
      <vt:lpstr>ＭＳ Ｐゴシック</vt:lpstr>
      <vt:lpstr>Arial</vt:lpstr>
      <vt:lpstr>Calibri</vt:lpstr>
      <vt:lpstr>Calibri Light</vt:lpstr>
      <vt:lpstr>Tahoma</vt:lpstr>
      <vt:lpstr>Times New Roman</vt:lpstr>
      <vt:lpstr>Wingdings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Nora Benamra</dc:creator>
  <cp:lastModifiedBy>Utilisateur Windows</cp:lastModifiedBy>
  <cp:revision>164</cp:revision>
  <dcterms:created xsi:type="dcterms:W3CDTF">2017-09-15T00:31:28Z</dcterms:created>
  <dcterms:modified xsi:type="dcterms:W3CDTF">2021-10-13T15:59:45Z</dcterms:modified>
</cp:coreProperties>
</file>